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Lst>
  <p:sldSz cx="9144000" cy="5143500" type="screen16x9"/>
  <p:notesSz cx="6858000" cy="9144000"/>
  <p:embeddedFontLst>
    <p:embeddedFont>
      <p:font typeface="Oswald" panose="020B0604020202020204" charset="0"/>
      <p:regular r:id="rId293"/>
      <p:bold r:id="rId294"/>
    </p:embeddedFont>
    <p:embeddedFont>
      <p:font typeface="Average" panose="020B0604020202020204" charset="0"/>
      <p:regular r:id="rId2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7" d="100"/>
          <a:sy n="57" d="100"/>
        </p:scale>
        <p:origin x="-84" y="-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notesMaster" Target="notesMasters/notesMaster1.xml"/><Relationship Id="rId297"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font" Target="fonts/font2.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font" Target="fonts/font3.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53277012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5" name="Shape 6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5" name="Shape 7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1" name="Shape 7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7" name="Shape 7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3" name="Shape 7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9" name="Shape 7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5" name="Shape 7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2" name="Shape 7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4" name="Shape 7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1" name="Shape 7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8" name="Shape 7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4" name="Shape 7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0" name="Shape 7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6" name="Shape 7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2" name="Shape 7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9" name="Shape 7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Shape 8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5" name="Shape 8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7" name="Shape 8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3" name="Shape 8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0" name="Shape 8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7" name="Shape 8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9" name="Shape 8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1" name="Shape 8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7" name="Shape 8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4" name="Shape 8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0" name="Shape 8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6" name="Shape 8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2" name="Shape 8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Shape 8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8" name="Shape 8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Shape 9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5" name="Shape 9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2" name="Shape 9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Shape 9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9" name="Shape 9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6" name="Shape 9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3" name="Shape 9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0" name="Shape 9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3" name="Shape 9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9" name="Shape 9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Shape 9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5" name="Shape 9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1" name="Shape 9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8" name="Shape 9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Shape 9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4" name="Shape 9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Shape 9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0" name="Shape 9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6" name="Shape 9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2" name="Shape 10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8" name="Shape 10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5" name="Shape 10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1" name="Shape 10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7" name="Shape 10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3" name="Shape 10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Shape 10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9" name="Shape 10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Shape 10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5" name="Shape 10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Shape 10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1" name="Shape 10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Shape 10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8" name="Shape 10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4" name="Shape 10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1" name="Shape 10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Shape 10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7" name="Shape 10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3" name="Shape 10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Shape 10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9" name="Shape 10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5" name="Shape 10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1" name="Shape 1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Shape 1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8" name="Shape 1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Shape 1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4" name="Shape 1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Shape 1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0" name="Shape 1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Shape 1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7" name="Shape 1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4" name="Shape 1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Shape 1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1" name="Shape 1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Shape 1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8" name="Shape 1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Shape 1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4" name="Shape 1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Shape 1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0" name="Shape 1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Shape 1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6" name="Shape 1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Shape 1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2" name="Shape 1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Shape 1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9" name="Shape 1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Shape 1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5" name="Shape 1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1" name="Shape 1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7" name="Shape 1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2" name="Shape 1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Shape 1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9" name="Shape 1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Shape 1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6" name="Shape 1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Shape 1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2" name="Shape 1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Shape 1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8" name="Shape 1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Shape 1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4" name="Shape 1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Shape 1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0" name="Shape 1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6" name="Shape 1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Shape 1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3" name="Shape 12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Shape 1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9" name="Shape 12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5" name="Shape 12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Shape 1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1" name="Shape 1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Shape 1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7" name="Shape 1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3" name="Shape 1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Shape 1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9" name="Shape 12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Shape 1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6" name="Shape 1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Shape 1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2" name="Shape 1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Shape 1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9" name="Shape 13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Shape 1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5" name="Shape 13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Shape 1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1" name="Shape 13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7" name="Shape 1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3" name="Shape 1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Shape 13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9" name="Shape 13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6" name="Shape 1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Shape 1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2" name="Shape 13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Shape 1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8" name="Shape 13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5" name="Shape 1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2" name="Shape 13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Shape 1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8" name="Shape 1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4" name="Shape 13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Shape 1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0" name="Shape 1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3" name="Shape 1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Shape 1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9" name="Shape 1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Shape 1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5" name="Shape 1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Shape 1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1" name="Shape 14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Shape 1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7" name="Shape 1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Shape 1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4" name="Shape 14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Shape 14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1" name="Shape 14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Shape 1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7" name="Shape 14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3" name="Shape 14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Shape 1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9" name="Shape 14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Shape 1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5" name="Shape 1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Shape 1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3" name="Shape 14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9" name="Shape 14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Shape 1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5" name="Shape 1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Shape 1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1" name="Shape 14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7" name="Shape 14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Shape 1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3" name="Shape 15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Shape 1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8" name="Shape 15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Shape 1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5" name="Shape 15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Shape 1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2" name="Shape 15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Shape 1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9" name="Shape 15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5" name="Shape 1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Shape 15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2" name="Shape 15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Shape 1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8" name="Shape 15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Shape 1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4" name="Shape 15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Shape 1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0" name="Shape 15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Shape 1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6" name="Shape 15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Shape 1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2" name="Shape 15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Shape 15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8" name="Shape 15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Shape 1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4" name="Shape 15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Shape 1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1" name="Shape 1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Shape 1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7" name="Shape 15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Shape 1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3" name="Shape 16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Shape 1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9" name="Shape 16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Shape 16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5" name="Shape 16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Shape 1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1" name="Shape 16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Shape 16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7" name="Shape 16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Shape 16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4" name="Shape 16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Shape 16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0" name="Shape 16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Shape 16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2" name="Shape 16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Shape 1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8" name="Shape 16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Shape 16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5" name="Shape 16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Shape 1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1" name="Shape 16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Shape 1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7" name="Shape 16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Shape 1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4" name="Shape 16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Shape 16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0" name="Shape 16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Shape 1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7" name="Shape 16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Shape 17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4" name="Shape 17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Shape 17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1" name="Shape 17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Shape 17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7" name="Shape 17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Shape 17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3" name="Shape 17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Shape 1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9" name="Shape 17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Shape 17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5" name="Shape 17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Shape 17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1" name="Shape 17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Shape 17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7" name="Shape 17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Shape 17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3" name="Shape 17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Shape 17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0" name="Shape 17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Shape 17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6" name="Shape 17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Shape 17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2" name="Shape 17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Shape 17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9" name="Shape 17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Shape 1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5" name="Shape 17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Shape 1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1" name="Shape 17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Shape 17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7" name="Shape 17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Shape 18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3" name="Shape 18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Shape 18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0" name="Shape 18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Shape 1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6" name="Shape 18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Shape 18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3" name="Shape 18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Shape 18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9" name="Shape 18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Shape 18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5" name="Shape 18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Shape 18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1" name="Shape 18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Shape 1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7" name="Shape 18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Shape 18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3" name="Shape 18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Shape 18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0" name="Shape 18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Shape 18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6" name="Shape 18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Shape 18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2" name="Shape 18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Shape 18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8" name="Shape 18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6" name="Shape 5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Shape 5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4" name="Shape 5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6" name="Shape 5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8" name="Shape 5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2" name="Shape 6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5" name="Shape 6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7" name="Shape 6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3" name="Shape 6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9" name="Shape 6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ds.lclark.edu/rrobbins/thesis/"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grpSp>
        <p:nvGrpSpPr>
          <p:cNvPr id="11" name="Shape 11"/>
          <p:cNvGrpSpPr/>
          <p:nvPr/>
        </p:nvGrpSpPr>
        <p:grpSpPr>
          <a:xfrm>
            <a:off x="4350278" y="2855377"/>
            <a:ext cx="443588" cy="105632"/>
            <a:chOff x="4137525" y="2915950"/>
            <a:chExt cx="869100" cy="207000"/>
          </a:xfrm>
        </p:grpSpPr>
        <p:sp>
          <p:nvSpPr>
            <p:cNvPr id="12" name="Shape 12"/>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5" name="Shape 15"/>
          <p:cNvSpPr txBox="1">
            <a:spLocks noGrp="1"/>
          </p:cNvSpPr>
          <p:nvPr>
            <p:ph type="ctrTitle"/>
          </p:nvPr>
        </p:nvSpPr>
        <p:spPr>
          <a:xfrm>
            <a:off x="671257" y="990800"/>
            <a:ext cx="7801500" cy="17301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6" name="Shape 16"/>
          <p:cNvSpPr txBox="1">
            <a:spLocks noGrp="1"/>
          </p:cNvSpPr>
          <p:nvPr>
            <p:ph type="subTitle" idx="1"/>
          </p:nvPr>
        </p:nvSpPr>
        <p:spPr>
          <a:xfrm>
            <a:off x="671250" y="3174875"/>
            <a:ext cx="7801500" cy="792600"/>
          </a:xfrm>
          <a:prstGeom prst="rect">
            <a:avLst/>
          </a:prstGeom>
          <a:noFill/>
          <a:ln>
            <a:noFill/>
          </a:ln>
        </p:spPr>
        <p:txBody>
          <a:bodyPr lIns="91425" tIns="91425" rIns="91425" bIns="91425" anchor="ctr"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7" name="Shape 17"/>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1255275"/>
            <a:ext cx="8520600" cy="18906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2" name="Shape 52"/>
          <p:cNvSpPr txBox="1">
            <a:spLocks noGrp="1"/>
          </p:cNvSpPr>
          <p:nvPr>
            <p:ph type="body" idx="1"/>
          </p:nvPr>
        </p:nvSpPr>
        <p:spPr>
          <a:xfrm>
            <a:off x="311700" y="3228425"/>
            <a:ext cx="8520600" cy="1300800"/>
          </a:xfrm>
          <a:prstGeom prst="rect">
            <a:avLst/>
          </a:prstGeom>
          <a:noFill/>
          <a:ln>
            <a:noFill/>
          </a:ln>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3" name="Shape 53"/>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71250" y="2141250"/>
            <a:ext cx="7852200" cy="861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20" name="Shape 20"/>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152475"/>
            <a:ext cx="8520600" cy="3416400"/>
          </a:xfrm>
          <a:prstGeom prst="rect">
            <a:avLst/>
          </a:prstGeom>
          <a:noFill/>
          <a:ln>
            <a:noFill/>
          </a:ln>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311700" y="1152475"/>
            <a:ext cx="3999900" cy="3416400"/>
          </a:xfrm>
          <a:prstGeom prst="rect">
            <a:avLst/>
          </a:prstGeom>
          <a:noFill/>
          <a:ln>
            <a:noFill/>
          </a:ln>
        </p:spPr>
        <p:txBody>
          <a:bodyPr lIns="91425" tIns="91425" rIns="91425" bIns="91425" anchor="ctr"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body" idx="2"/>
          </p:nvPr>
        </p:nvSpPr>
        <p:spPr>
          <a:xfrm>
            <a:off x="4832400" y="1152475"/>
            <a:ext cx="3999900" cy="3416400"/>
          </a:xfrm>
          <a:prstGeom prst="rect">
            <a:avLst/>
          </a:prstGeom>
          <a:noFill/>
          <a:ln>
            <a:noFill/>
          </a:ln>
        </p:spPr>
        <p:txBody>
          <a:bodyPr lIns="91425" tIns="91425" rIns="91425" bIns="91425" anchor="ctr"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5" name="Shape 35"/>
          <p:cNvSpPr txBox="1">
            <a:spLocks noGrp="1"/>
          </p:cNvSpPr>
          <p:nvPr>
            <p:ph type="body" idx="1"/>
          </p:nvPr>
        </p:nvSpPr>
        <p:spPr>
          <a:xfrm>
            <a:off x="311700" y="1389600"/>
            <a:ext cx="2808000" cy="3179400"/>
          </a:xfrm>
          <a:prstGeom prst="rect">
            <a:avLst/>
          </a:prstGeom>
          <a:noFill/>
          <a:ln>
            <a:noFill/>
          </a:ln>
        </p:spPr>
        <p:txBody>
          <a:bodyPr lIns="91425" tIns="91425" rIns="91425" bIns="91425" anchor="ctr"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6" name="Shape 36"/>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90250" y="526350"/>
            <a:ext cx="62271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9" name="Shape 39"/>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0"/>
        <p:cNvGrpSpPr/>
        <p:nvPr/>
      </p:nvGrpSpPr>
      <p:grpSpPr>
        <a:xfrm>
          <a:off x="0" y="0"/>
          <a:ext cx="0" cy="0"/>
          <a:chOff x="0" y="0"/>
          <a:chExt cx="0" cy="0"/>
        </a:xfrm>
      </p:grpSpPr>
      <p:sp>
        <p:nvSpPr>
          <p:cNvPr id="41" name="Shape 41"/>
          <p:cNvSpPr/>
          <p:nvPr/>
        </p:nvSpPr>
        <p:spPr>
          <a:xfrm>
            <a:off x="4572000" y="0"/>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2" name="Shape 42"/>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3" name="Shape 43"/>
          <p:cNvSpPr txBox="1">
            <a:spLocks noGrp="1"/>
          </p:cNvSpPr>
          <p:nvPr>
            <p:ph type="title"/>
          </p:nvPr>
        </p:nvSpPr>
        <p:spPr>
          <a:xfrm>
            <a:off x="265500" y="1081400"/>
            <a:ext cx="4045200" cy="1710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4" name="Shape 44"/>
          <p:cNvSpPr txBox="1">
            <a:spLocks noGrp="1"/>
          </p:cNvSpPr>
          <p:nvPr>
            <p:ph type="subTitle" idx="1"/>
          </p:nvPr>
        </p:nvSpPr>
        <p:spPr>
          <a:xfrm>
            <a:off x="265500" y="2845200"/>
            <a:ext cx="4045200" cy="1345500"/>
          </a:xfrm>
          <a:prstGeom prst="rect">
            <a:avLst/>
          </a:prstGeom>
          <a:noFill/>
          <a:ln>
            <a:noFill/>
          </a:ln>
        </p:spPr>
        <p:txBody>
          <a:bodyPr lIns="91425" tIns="91425" rIns="91425" bIns="91425" anchor="ctr"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5" name="Shape 45"/>
          <p:cNvSpPr txBox="1">
            <a:spLocks noGrp="1"/>
          </p:cNvSpPr>
          <p:nvPr>
            <p:ph type="body" idx="2"/>
          </p:nvPr>
        </p:nvSpPr>
        <p:spPr>
          <a:xfrm>
            <a:off x="4939500" y="724200"/>
            <a:ext cx="3837000" cy="3695100"/>
          </a:xfrm>
          <a:prstGeom prst="rect">
            <a:avLst/>
          </a:prstGeom>
          <a:noFill/>
          <a:ln>
            <a:noFill/>
          </a:ln>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6" name="Shape 46"/>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More info">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
        <p:nvSpPr>
          <p:cNvPr id="49" name="Shape 49"/>
          <p:cNvSpPr txBox="1"/>
          <p:nvPr/>
        </p:nvSpPr>
        <p:spPr>
          <a:xfrm>
            <a:off x="288400" y="4623850"/>
            <a:ext cx="7174500" cy="393600"/>
          </a:xfrm>
          <a:prstGeom prst="rect">
            <a:avLst/>
          </a:prstGeom>
          <a:noFill/>
          <a:ln>
            <a:noFill/>
          </a:ln>
        </p:spPr>
        <p:txBody>
          <a:bodyPr lIns="91425" tIns="91425" rIns="91425" bIns="91425" anchor="t" anchorCtr="0">
            <a:noAutofit/>
          </a:bodyPr>
          <a:lstStyle/>
          <a:p>
            <a:pPr lvl="0">
              <a:spcBef>
                <a:spcPts val="0"/>
              </a:spcBef>
              <a:buNone/>
            </a:pPr>
            <a:r>
              <a:rPr lang="en">
                <a:solidFill>
                  <a:schemeClr val="dk1"/>
                </a:solidFill>
                <a:latin typeface="Oswald"/>
                <a:ea typeface="Oswald"/>
                <a:cs typeface="Oswald"/>
                <a:sym typeface="Oswald"/>
              </a:rPr>
              <a:t>For more info: </a:t>
            </a:r>
            <a:r>
              <a:rPr lang="en" u="sng">
                <a:solidFill>
                  <a:schemeClr val="hlink"/>
                </a:solidFill>
                <a:hlinkClick r:id="rId2"/>
              </a:rPr>
              <a:t>https://ds.lclark.edu/rrobbins/thesis/</a:t>
            </a:r>
            <a:r>
              <a:rPr lang="en"/>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ds.lclark.edu/rrobbins/thesi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sldNum" idx="12"/>
          </p:nvPr>
        </p:nvSpPr>
        <p:spPr>
          <a:xfrm>
            <a:off x="8490250" y="4681009"/>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
        <p:nvSpPr>
          <p:cNvPr id="8" name="Shape 8"/>
          <p:cNvSpPr txBox="1"/>
          <p:nvPr/>
        </p:nvSpPr>
        <p:spPr>
          <a:xfrm>
            <a:off x="396575" y="4374375"/>
            <a:ext cx="7835400" cy="3936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9" name="Shape 9"/>
          <p:cNvSpPr txBox="1"/>
          <p:nvPr/>
        </p:nvSpPr>
        <p:spPr>
          <a:xfrm>
            <a:off x="288400" y="4623850"/>
            <a:ext cx="7174500" cy="393600"/>
          </a:xfrm>
          <a:prstGeom prst="rect">
            <a:avLst/>
          </a:prstGeom>
          <a:noFill/>
          <a:ln>
            <a:noFill/>
          </a:ln>
        </p:spPr>
        <p:txBody>
          <a:bodyPr lIns="91425" tIns="91425" rIns="91425" bIns="91425" anchor="t" anchorCtr="0">
            <a:noAutofit/>
          </a:bodyPr>
          <a:lstStyle/>
          <a:p>
            <a:pPr lvl="0" rtl="0">
              <a:spcBef>
                <a:spcPts val="0"/>
              </a:spcBef>
              <a:buNone/>
            </a:pPr>
            <a:r>
              <a:rPr lang="en">
                <a:solidFill>
                  <a:schemeClr val="dk1"/>
                </a:solidFill>
                <a:latin typeface="Oswald"/>
                <a:ea typeface="Oswald"/>
                <a:cs typeface="Oswald"/>
                <a:sym typeface="Oswald"/>
              </a:rPr>
              <a:t>For more info: </a:t>
            </a:r>
            <a:r>
              <a:rPr lang="en" u="sng">
                <a:solidFill>
                  <a:schemeClr val="hlink"/>
                </a:solidFill>
                <a:hlinkClick r:id="rId13"/>
              </a:rPr>
              <a:t>https://ds.lclark.edu/rrobbins/thesis/</a:t>
            </a:r>
            <a:r>
              <a:rPr lang="en"/>
              <a:t> </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slide=id.g12cab631e4_2_1596"/><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slide=id.g12cab631e4_2_979"/><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hyperlink" Target="#slide=id.g12cab631e4_2_1004"/></Relationships>
</file>

<file path=ppt/slides/_rels/slide101.xml.rels><?xml version="1.0" encoding="UTF-8" standalone="yes"?>
<Relationships xmlns="http://schemas.openxmlformats.org/package/2006/relationships"><Relationship Id="rId3" Type="http://schemas.openxmlformats.org/officeDocument/2006/relationships/hyperlink" Target="#slide=id.g12cab631e4_2_1010"/><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slide=id.g12cab631e4_2_1017"/><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hyperlink" Target="#slide=id.g12cab631e4_2_1029"/></Relationships>
</file>

<file path=ppt/slides/_rels/slide103.xml.rels><?xml version="1.0" encoding="UTF-8" standalone="yes"?>
<Relationships xmlns="http://schemas.openxmlformats.org/package/2006/relationships"><Relationship Id="rId3" Type="http://schemas.openxmlformats.org/officeDocument/2006/relationships/hyperlink" Target="#slide=id.g12cab631e4_2_1035"/><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hyperlink" Target="#slide=id.g12cab631e4_2_1023"/><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hyperlink" Target="#slide=id.g12cab631e4_2_985"/><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slide=id.g12cab631e4_2_992"/><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hyperlink" Target="#slide=id.g12cab631e4_2_998"/></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slide=id.g12cab631e4_2_879"/><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hyperlink" Target="#slide=id.g12cab631e4_2_910"/></Relationships>
</file>

<file path=ppt/slides/_rels/slide112.xml.rels><?xml version="1.0" encoding="UTF-8" standalone="yes"?>
<Relationships xmlns="http://schemas.openxmlformats.org/package/2006/relationships"><Relationship Id="rId3" Type="http://schemas.openxmlformats.org/officeDocument/2006/relationships/hyperlink" Target="#slide=id.g12cab631e4_2_917"/><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hyperlink" Target="#slide=id.g12cab631e4_2_929"/></Relationships>
</file>

<file path=ppt/slides/_rels/slide113.xml.rels><?xml version="1.0" encoding="UTF-8" standalone="yes"?>
<Relationships xmlns="http://schemas.openxmlformats.org/package/2006/relationships"><Relationship Id="rId3" Type="http://schemas.openxmlformats.org/officeDocument/2006/relationships/hyperlink" Target="#slide=id.g12cab631e4_2_935"/><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hyperlink" Target="#slide=id.g12cab631e4_2_923"/><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hyperlink" Target="#slide=id.g12cab631e4_2_886"/><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hyperlink" Target="#slide=id.g12cab631e4_2_898"/></Relationships>
</file>

<file path=ppt/slides/_rels/slide118.xml.rels><?xml version="1.0" encoding="UTF-8" standalone="yes"?>
<Relationships xmlns="http://schemas.openxmlformats.org/package/2006/relationships"><Relationship Id="rId3" Type="http://schemas.openxmlformats.org/officeDocument/2006/relationships/hyperlink" Target="#slide=id.g12cab631e4_2_904"/><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slide=id.g12cab631e4_2_1584"/><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hyperlink" Target="#slide=id.g12cab631e4_2_892"/><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hyperlink" Target="#slide=id.g12cab631e4_2_804"/><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hyperlink" Target="#slide=id.g12cab631e4_2_841"/></Relationships>
</file>

<file path=ppt/slides/_rels/slide123.xml.rels><?xml version="1.0" encoding="UTF-8" standalone="yes"?>
<Relationships xmlns="http://schemas.openxmlformats.org/package/2006/relationships"><Relationship Id="rId3" Type="http://schemas.openxmlformats.org/officeDocument/2006/relationships/hyperlink" Target="#slide=id.g12cab631e4_2_848"/><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hyperlink" Target="#slide=id.g12cab631e4_2_860"/></Relationships>
</file>

<file path=ppt/slides/_rels/slide124.xml.rels><?xml version="1.0" encoding="UTF-8" standalone="yes"?>
<Relationships xmlns="http://schemas.openxmlformats.org/package/2006/relationships"><Relationship Id="rId3" Type="http://schemas.openxmlformats.org/officeDocument/2006/relationships/hyperlink" Target="#slide=id.g12cab631e4_2_866"/><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hyperlink" Target="#slide=id.g12cab631e4_2_854"/><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hyperlink" Target="#slide=id.g12cab631e4_2_810"/><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hyperlink" Target="#slide=id.g12cab631e4_2_817"/><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hyperlink" Target="#slide=id.g12cab631e4_2_829"/></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slide=id.g12cab631e4_2_835"/><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hyperlink" Target="#slide=id.g12cab631e4_2_823"/><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hyperlink" Target="#slide=next"/><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hyperlink" Target="#slide=id.g12cab631e4_2_5"/><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hyperlink" Target="#slide=id.g12cab631e4_0_58"/></Relationships>
</file>

<file path=ppt/slides/_rels/slide136.xml.rels><?xml version="1.0" encoding="UTF-8" standalone="yes"?>
<Relationships xmlns="http://schemas.openxmlformats.org/package/2006/relationships"><Relationship Id="rId3" Type="http://schemas.openxmlformats.org/officeDocument/2006/relationships/hyperlink" Target="#slide=id.g12cab631e4_0_28"/><Relationship Id="rId2" Type="http://schemas.openxmlformats.org/officeDocument/2006/relationships/notesSlide" Target="../notesSlides/notesSlide136.xml"/><Relationship Id="rId1" Type="http://schemas.openxmlformats.org/officeDocument/2006/relationships/slideLayout" Target="../slideLayouts/slideLayout3.xml"/><Relationship Id="rId6" Type="http://schemas.openxmlformats.org/officeDocument/2006/relationships/hyperlink" Target="#slide=id.g12cab631e4_2_354"/><Relationship Id="rId5" Type="http://schemas.openxmlformats.org/officeDocument/2006/relationships/hyperlink" Target="#slide=id.g12cab631e4_2_256"/><Relationship Id="rId4" Type="http://schemas.openxmlformats.org/officeDocument/2006/relationships/hyperlink" Target="#slide=id.g12cab631e4_2_187"/></Relationships>
</file>

<file path=ppt/slides/_rels/slide137.xml.rels><?xml version="1.0" encoding="UTF-8" standalone="yes"?>
<Relationships xmlns="http://schemas.openxmlformats.org/package/2006/relationships"><Relationship Id="rId3" Type="http://schemas.openxmlformats.org/officeDocument/2006/relationships/hyperlink" Target="#slide=id.g12cab631e4_2_360"/><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hyperlink" Target="#slide=id.g12cab631e4_2_442"/></Relationships>
</file>

<file path=ppt/slides/_rels/slide138.xml.rels><?xml version="1.0" encoding="UTF-8" standalone="yes"?>
<Relationships xmlns="http://schemas.openxmlformats.org/package/2006/relationships"><Relationship Id="rId3" Type="http://schemas.openxmlformats.org/officeDocument/2006/relationships/hyperlink" Target="#slide=id.g12cab631e4_2_449"/><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hyperlink" Target="#slide=id.g12cab631e4_2_486"/></Relationships>
</file>

<file path=ppt/slides/_rels/slide139.xml.rels><?xml version="1.0" encoding="UTF-8" standalone="yes"?>
<Relationships xmlns="http://schemas.openxmlformats.org/package/2006/relationships"><Relationship Id="rId3" Type="http://schemas.openxmlformats.org/officeDocument/2006/relationships/hyperlink" Target="#slide=id.g12cab631e4_2_493"/><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hyperlink" Target="#slide=id.g12cab631e4_2_524"/></Relationships>
</file>

<file path=ppt/slides/_rels/slide14.xml.rels><?xml version="1.0" encoding="UTF-8" standalone="yes"?>
<Relationships xmlns="http://schemas.openxmlformats.org/package/2006/relationships"><Relationship Id="rId3" Type="http://schemas.openxmlformats.org/officeDocument/2006/relationships/hyperlink" Target="#slide=id.g12cab631e4_2_1501"/><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slide=id.g12cab631e4_2_1540"/></Relationships>
</file>

<file path=ppt/slides/_rels/slide140.xml.rels><?xml version="1.0" encoding="UTF-8" standalone="yes"?>
<Relationships xmlns="http://schemas.openxmlformats.org/package/2006/relationships"><Relationship Id="rId3" Type="http://schemas.openxmlformats.org/officeDocument/2006/relationships/hyperlink" Target="#slide=id.g12cab631e4_2_543"/><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hyperlink" Target="#slide=id.g12cab631e4_2_531"/></Relationships>
</file>

<file path=ppt/slides/_rels/slide141.xml.rels><?xml version="1.0" encoding="UTF-8" standalone="yes"?>
<Relationships xmlns="http://schemas.openxmlformats.org/package/2006/relationships"><Relationship Id="rId3" Type="http://schemas.openxmlformats.org/officeDocument/2006/relationships/hyperlink" Target="#slide=id.g12cab631e4_2_549"/><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hyperlink" Target="#slide=id.g12cab631e4_2_537"/><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hyperlink" Target="#slide=id.g12cab631e4_2_500"/><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hyperlink" Target="#slide=id.g12cab631e4_2_512"/></Relationships>
</file>

<file path=ppt/slides/_rels/slide146.xml.rels><?xml version="1.0" encoding="UTF-8" standalone="yes"?>
<Relationships xmlns="http://schemas.openxmlformats.org/package/2006/relationships"><Relationship Id="rId3" Type="http://schemas.openxmlformats.org/officeDocument/2006/relationships/hyperlink" Target="#slide=id.g12cab631e4_2_518"/><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hyperlink" Target="#slide=id.g12cab631e4_2_506"/><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slide=id.g12cab631e4_2_1547"/><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slide=id.g12cab631e4_2_1559"/></Relationships>
</file>

<file path=ppt/slides/_rels/slide150.xml.rels><?xml version="1.0" encoding="UTF-8" standalone="yes"?>
<Relationships xmlns="http://schemas.openxmlformats.org/package/2006/relationships"><Relationship Id="rId3" Type="http://schemas.openxmlformats.org/officeDocument/2006/relationships/hyperlink" Target="#slide=id.g12cab631e4_2_455"/><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hyperlink" Target="#slide=id.g12cab631e4_2_462"/><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hyperlink" Target="#slide=id.g12cab631e4_2_474"/></Relationships>
</file>

<file path=ppt/slides/_rels/slide152.xml.rels><?xml version="1.0" encoding="UTF-8" standalone="yes"?>
<Relationships xmlns="http://schemas.openxmlformats.org/package/2006/relationships"><Relationship Id="rId3" Type="http://schemas.openxmlformats.org/officeDocument/2006/relationships/hyperlink" Target="#slide=id.g12cab631e4_2_480"/><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hyperlink" Target="#slide=id.g12cab631e4_2_468"/><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hyperlink" Target="#slide=id.g12cab631e4_2_367"/><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hyperlink" Target="#slide=id.g12cab631e4_2_373"/><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hyperlink" Target="#slide=id.g12cab631e4_2_380"/><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hyperlink" Target="#slide=id.g12cab631e4_2_405"/></Relationships>
</file>

<file path=ppt/slides/_rels/slide159.xml.rels><?xml version="1.0" encoding="UTF-8" standalone="yes"?>
<Relationships xmlns="http://schemas.openxmlformats.org/package/2006/relationships"><Relationship Id="rId3" Type="http://schemas.openxmlformats.org/officeDocument/2006/relationships/hyperlink" Target="#slide=id.g12cab631e4_2_411"/><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slide=id.g12cab631e4_2_1565"/><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slide=id.g12cab631e4_2_418"/><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hyperlink" Target="#slide=id.g12cab631e4_2_430"/></Relationships>
</file>

<file path=ppt/slides/_rels/slide161.xml.rels><?xml version="1.0" encoding="UTF-8" standalone="yes"?>
<Relationships xmlns="http://schemas.openxmlformats.org/package/2006/relationships"><Relationship Id="rId3" Type="http://schemas.openxmlformats.org/officeDocument/2006/relationships/hyperlink" Target="#slide=id.g12cab631e4_2_436"/><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hyperlink" Target="#slide=id.g12cab631e4_2_424"/><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hyperlink" Target="#slide=id.g12cab631e4_2_386"/><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hyperlink" Target="#slide=id.g12cab631e4_2_393"/><Relationship Id="rId2" Type="http://schemas.openxmlformats.org/officeDocument/2006/relationships/notesSlide" Target="../notesSlides/notesSlide166.xml"/><Relationship Id="rId1" Type="http://schemas.openxmlformats.org/officeDocument/2006/relationships/slideLayout" Target="../slideLayouts/slideLayout3.xml"/><Relationship Id="rId4" Type="http://schemas.openxmlformats.org/officeDocument/2006/relationships/hyperlink" Target="#slide=id.g12cab631e4_2_399"/></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hyperlink" Target="#slide=id.g12cab631e4_2_263"/><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hyperlink" Target="#slide=id.g12cab631e4_2_556"/></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hyperlink" Target="#slide=id.g12cab631e4_2_563"/><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hyperlink" Target="#slide=id.g12cab631e4_2_638"/></Relationships>
</file>

<file path=ppt/slides/_rels/slide171.xml.rels><?xml version="1.0" encoding="UTF-8" standalone="yes"?>
<Relationships xmlns="http://schemas.openxmlformats.org/package/2006/relationships"><Relationship Id="rId3" Type="http://schemas.openxmlformats.org/officeDocument/2006/relationships/hyperlink" Target="#slide=id.g12cab631e4_2_645"/><Relationship Id="rId2" Type="http://schemas.openxmlformats.org/officeDocument/2006/relationships/notesSlide" Target="../notesSlides/notesSlide171.xml"/><Relationship Id="rId1" Type="http://schemas.openxmlformats.org/officeDocument/2006/relationships/slideLayout" Target="../slideLayouts/slideLayout3.xml"/><Relationship Id="rId4" Type="http://schemas.openxmlformats.org/officeDocument/2006/relationships/hyperlink" Target="#slide=id.g12cab631e4_2_676"/></Relationships>
</file>

<file path=ppt/slides/_rels/slide172.xml.rels><?xml version="1.0" encoding="UTF-8" standalone="yes"?>
<Relationships xmlns="http://schemas.openxmlformats.org/package/2006/relationships"><Relationship Id="rId3" Type="http://schemas.openxmlformats.org/officeDocument/2006/relationships/hyperlink" Target="#slide=id.g12cab631e4_2_683"/><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hyperlink" Target="#slide=id.g12cab631e4_2_695"/></Relationships>
</file>

<file path=ppt/slides/_rels/slide173.xml.rels><?xml version="1.0" encoding="UTF-8" standalone="yes"?>
<Relationships xmlns="http://schemas.openxmlformats.org/package/2006/relationships"><Relationship Id="rId3" Type="http://schemas.openxmlformats.org/officeDocument/2006/relationships/hyperlink" Target="#slide=id.g12cab631e4_2_701"/><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hyperlink" Target="#slide=id.g12cab631e4_2_688"/><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hyperlink" Target="#slide=id.g12cab631e4_2_652"/><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hyperlink" Target="#slide=id.g12cab631e4_2_664"/></Relationships>
</file>

<file path=ppt/slides/_rels/slide178.xml.rels><?xml version="1.0" encoding="UTF-8" standalone="yes"?>
<Relationships xmlns="http://schemas.openxmlformats.org/package/2006/relationships"><Relationship Id="rId3" Type="http://schemas.openxmlformats.org/officeDocument/2006/relationships/hyperlink" Target="#slide=id.g12cab631e4_2_670"/><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slide=id.g12cab631e4_2_1553"/><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hyperlink" Target="#slide=id.g12cab631e4_2_658"/><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hyperlink" Target="#slide=id.g12cab631e4_2_570"/><Relationship Id="rId2" Type="http://schemas.openxmlformats.org/officeDocument/2006/relationships/notesSlide" Target="../notesSlides/notesSlide182.xml"/><Relationship Id="rId1" Type="http://schemas.openxmlformats.org/officeDocument/2006/relationships/slideLayout" Target="../slideLayouts/slideLayout3.xml"/><Relationship Id="rId4" Type="http://schemas.openxmlformats.org/officeDocument/2006/relationships/hyperlink" Target="#slide=id.g12cab631e4_2_607"/></Relationships>
</file>

<file path=ppt/slides/_rels/slide183.xml.rels><?xml version="1.0" encoding="UTF-8" standalone="yes"?>
<Relationships xmlns="http://schemas.openxmlformats.org/package/2006/relationships"><Relationship Id="rId3" Type="http://schemas.openxmlformats.org/officeDocument/2006/relationships/hyperlink" Target="#slide=id.g12cab631e4_2_614"/><Relationship Id="rId2" Type="http://schemas.openxmlformats.org/officeDocument/2006/relationships/notesSlide" Target="../notesSlides/notesSlide183.xml"/><Relationship Id="rId1" Type="http://schemas.openxmlformats.org/officeDocument/2006/relationships/slideLayout" Target="../slideLayouts/slideLayout3.xml"/><Relationship Id="rId4" Type="http://schemas.openxmlformats.org/officeDocument/2006/relationships/hyperlink" Target="#slide=id.g12cab631e4_2_626"/></Relationships>
</file>

<file path=ppt/slides/_rels/slide184.xml.rels><?xml version="1.0" encoding="UTF-8" standalone="yes"?>
<Relationships xmlns="http://schemas.openxmlformats.org/package/2006/relationships"><Relationship Id="rId3" Type="http://schemas.openxmlformats.org/officeDocument/2006/relationships/hyperlink" Target="#slide=id.g12cab631e4_2_632"/><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hyperlink" Target="#slide=id.g12cab631e4_2_620"/><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hyperlink" Target="#slide=id.g12cab631e4_2_576"/><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hyperlink" Target="#slide=id.g12cab631e4_2_583"/><Relationship Id="rId2" Type="http://schemas.openxmlformats.org/officeDocument/2006/relationships/notesSlide" Target="../notesSlides/notesSlide189.xml"/><Relationship Id="rId1" Type="http://schemas.openxmlformats.org/officeDocument/2006/relationships/slideLayout" Target="../slideLayouts/slideLayout3.xml"/><Relationship Id="rId4" Type="http://schemas.openxmlformats.org/officeDocument/2006/relationships/hyperlink" Target="#slide=id.g12cab631e4_2_595"/></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hyperlink" Target="#slide=id.g12cab631e4_2_601"/><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hyperlink" Target="#slide=id.g12cab631e4_2_589"/><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hyperlink" Target="#slide=id.g12cab631e4_2_269"/><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hyperlink" Target="#slide=id.g12cab631e4_2_275"/><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hyperlink" Target="#slide=id.g12cab631e4_2_282"/><Relationship Id="rId2" Type="http://schemas.openxmlformats.org/officeDocument/2006/relationships/notesSlide" Target="../notesSlides/notesSlide196.xml"/><Relationship Id="rId1" Type="http://schemas.openxmlformats.org/officeDocument/2006/relationships/slideLayout" Target="../slideLayouts/slideLayout3.xml"/><Relationship Id="rId4" Type="http://schemas.openxmlformats.org/officeDocument/2006/relationships/hyperlink" Target="#slide=id.g12cab631e4_2_312"/></Relationships>
</file>

<file path=ppt/slides/_rels/slide197.xml.rels><?xml version="1.0" encoding="UTF-8" standalone="yes"?>
<Relationships xmlns="http://schemas.openxmlformats.org/package/2006/relationships"><Relationship Id="rId3" Type="http://schemas.openxmlformats.org/officeDocument/2006/relationships/hyperlink" Target="#slide=id.g12cab631e4_2_318"/><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hyperlink" Target="#slide=id.g12cab631e4_2_325"/><Relationship Id="rId2" Type="http://schemas.openxmlformats.org/officeDocument/2006/relationships/notesSlide" Target="../notesSlides/notesSlide198.xml"/><Relationship Id="rId1" Type="http://schemas.openxmlformats.org/officeDocument/2006/relationships/slideLayout" Target="../slideLayouts/slideLayout3.xml"/><Relationship Id="rId4" Type="http://schemas.openxmlformats.org/officeDocument/2006/relationships/hyperlink" Target="#slide=id.g12cab631e4_2_337"/></Relationships>
</file>

<file path=ppt/slides/_rels/slide199.xml.rels><?xml version="1.0" encoding="UTF-8" standalone="yes"?>
<Relationships xmlns="http://schemas.openxmlformats.org/package/2006/relationships"><Relationship Id="rId3" Type="http://schemas.openxmlformats.org/officeDocument/2006/relationships/hyperlink" Target="#slide=id.g12cab631e4_2_343"/><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slide=id.g12cab631e4_2_1508"/><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hyperlink" Target="#slide=id.g12cab631e4_2_331"/><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hyperlink" Target="#slide=id.g12cab631e4_2_288"/><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hyperlink" Target="#slide=id.g12cab631e4_2_300"/><Relationship Id="rId2" Type="http://schemas.openxmlformats.org/officeDocument/2006/relationships/notesSlide" Target="../notesSlides/notesSlide204.xml"/><Relationship Id="rId1" Type="http://schemas.openxmlformats.org/officeDocument/2006/relationships/slideLayout" Target="../slideLayouts/slideLayout3.xml"/><Relationship Id="rId4" Type="http://schemas.openxmlformats.org/officeDocument/2006/relationships/hyperlink" Target="#slide=id.g12cab631e4_2_306"/></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hyperlink" Target="#slide=id.g12cab631e4_2_194"/><Relationship Id="rId2" Type="http://schemas.openxmlformats.org/officeDocument/2006/relationships/notesSlide" Target="../notesSlides/notesSlide207.xml"/><Relationship Id="rId1" Type="http://schemas.openxmlformats.org/officeDocument/2006/relationships/slideLayout" Target="../slideLayouts/slideLayout3.xml"/><Relationship Id="rId4" Type="http://schemas.openxmlformats.org/officeDocument/2006/relationships/hyperlink" Target="#slide=id.g12cab631e4_2_225"/></Relationships>
</file>

<file path=ppt/slides/_rels/slide208.xml.rels><?xml version="1.0" encoding="UTF-8" standalone="yes"?>
<Relationships xmlns="http://schemas.openxmlformats.org/package/2006/relationships"><Relationship Id="rId3" Type="http://schemas.openxmlformats.org/officeDocument/2006/relationships/hyperlink" Target="#slide=id.g12cab631e4_2_232"/><Relationship Id="rId2" Type="http://schemas.openxmlformats.org/officeDocument/2006/relationships/notesSlide" Target="../notesSlides/notesSlide208.xml"/><Relationship Id="rId1" Type="http://schemas.openxmlformats.org/officeDocument/2006/relationships/slideLayout" Target="../slideLayouts/slideLayout3.xml"/><Relationship Id="rId4" Type="http://schemas.openxmlformats.org/officeDocument/2006/relationships/hyperlink" Target="#slide=id.g12cab631e4_2_244"/></Relationships>
</file>

<file path=ppt/slides/_rels/slide209.xml.rels><?xml version="1.0" encoding="UTF-8" standalone="yes"?>
<Relationships xmlns="http://schemas.openxmlformats.org/package/2006/relationships"><Relationship Id="rId3" Type="http://schemas.openxmlformats.org/officeDocument/2006/relationships/hyperlink" Target="#slide=id.g12cab631e4_2_250"/><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slide=id.g12cab631e4_2_1514"/><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hyperlink" Target="#slide=id.g12cab631e4_2_238"/><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hyperlink" Target="#slide=id.g12cab631e4_2_201"/><Relationship Id="rId2" Type="http://schemas.openxmlformats.org/officeDocument/2006/relationships/notesSlide" Target="../notesSlides/notesSlide213.xml"/><Relationship Id="rId1" Type="http://schemas.openxmlformats.org/officeDocument/2006/relationships/slideLayout" Target="../slideLayouts/slideLayout3.xml"/><Relationship Id="rId4" Type="http://schemas.openxmlformats.org/officeDocument/2006/relationships/hyperlink" Target="#slide=id.g12cab631e4_2_213"/></Relationships>
</file>

<file path=ppt/slides/_rels/slide214.xml.rels><?xml version="1.0" encoding="UTF-8" standalone="yes"?>
<Relationships xmlns="http://schemas.openxmlformats.org/package/2006/relationships"><Relationship Id="rId3" Type="http://schemas.openxmlformats.org/officeDocument/2006/relationships/hyperlink" Target="#slide=id.g12cab631e4_2_219"/><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hyperlink" Target="#slide=id.g12cab631e4_2_207"/><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hyperlink" Target="#slide=id.g12cab631e4_0_35"/><Relationship Id="rId2" Type="http://schemas.openxmlformats.org/officeDocument/2006/relationships/notesSlide" Target="../notesSlides/notesSlide218.xml"/><Relationship Id="rId1" Type="http://schemas.openxmlformats.org/officeDocument/2006/relationships/slideLayout" Target="../slideLayouts/slideLayout3.xml"/><Relationship Id="rId4" Type="http://schemas.openxmlformats.org/officeDocument/2006/relationships/hyperlink" Target="#slide=id.g12cab631e4_2_156"/></Relationships>
</file>

<file path=ppt/slides/_rels/slide219.xml.rels><?xml version="1.0" encoding="UTF-8" standalone="yes"?>
<Relationships xmlns="http://schemas.openxmlformats.org/package/2006/relationships"><Relationship Id="rId3" Type="http://schemas.openxmlformats.org/officeDocument/2006/relationships/hyperlink" Target="#slide=id.g12cab631e4_2_163"/><Relationship Id="rId2" Type="http://schemas.openxmlformats.org/officeDocument/2006/relationships/notesSlide" Target="../notesSlides/notesSlide219.xml"/><Relationship Id="rId1" Type="http://schemas.openxmlformats.org/officeDocument/2006/relationships/slideLayout" Target="../slideLayouts/slideLayout3.xml"/><Relationship Id="rId4" Type="http://schemas.openxmlformats.org/officeDocument/2006/relationships/hyperlink" Target="#slide=id.g12cab631e4_2_175"/></Relationships>
</file>

<file path=ppt/slides/_rels/slide22.xml.rels><?xml version="1.0" encoding="UTF-8" standalone="yes"?>
<Relationships xmlns="http://schemas.openxmlformats.org/package/2006/relationships"><Relationship Id="rId3" Type="http://schemas.openxmlformats.org/officeDocument/2006/relationships/hyperlink" Target="#slide=id.g12cab631e4_2_1520"/><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hyperlink" Target="#slide=id.g12cab631e4_2_181"/><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hyperlink" Target="#slide=id.g12cab631e4_2_169"/><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hyperlink" Target="#slide=id.g12cab631e4_2_132"/><Relationship Id="rId2" Type="http://schemas.openxmlformats.org/officeDocument/2006/relationships/notesSlide" Target="../notesSlides/notesSlide224.xml"/><Relationship Id="rId1" Type="http://schemas.openxmlformats.org/officeDocument/2006/relationships/slideLayout" Target="../slideLayouts/slideLayout3.xml"/><Relationship Id="rId4" Type="http://schemas.openxmlformats.org/officeDocument/2006/relationships/hyperlink" Target="#slide=id.g12cab631e4_2_144"/></Relationships>
</file>

<file path=ppt/slides/_rels/slide225.xml.rels><?xml version="1.0" encoding="UTF-8" standalone="yes"?>
<Relationships xmlns="http://schemas.openxmlformats.org/package/2006/relationships"><Relationship Id="rId3" Type="http://schemas.openxmlformats.org/officeDocument/2006/relationships/hyperlink" Target="#slide=id.g12cab631e4_2_150"/><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hyperlink" Target="#slide=id.g12cab631e4_2_138"/><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hyperlink" Target="#slide=id.g12cab631e4_0_52"/><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slide=id.g12cab631e4_2_1528"/><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slide=id.g12cab631e4_2_1534"/></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hyperlink" Target="#slide=id.g12cab631e4_0_98"/><Relationship Id="rId2" Type="http://schemas.openxmlformats.org/officeDocument/2006/relationships/notesSlide" Target="../notesSlides/notesSlide231.xml"/><Relationship Id="rId1" Type="http://schemas.openxmlformats.org/officeDocument/2006/relationships/slideLayout" Target="../slideLayouts/slideLayout3.xml"/><Relationship Id="rId4" Type="http://schemas.openxmlformats.org/officeDocument/2006/relationships/hyperlink" Target="#slide=next"/></Relationships>
</file>

<file path=ppt/slides/_rels/slide232.xml.rels><?xml version="1.0" encoding="UTF-8" standalone="yes"?>
<Relationships xmlns="http://schemas.openxmlformats.org/package/2006/relationships"><Relationship Id="rId3" Type="http://schemas.openxmlformats.org/officeDocument/2006/relationships/hyperlink" Target="#slide=id.g12cab631e4_0_130"/><Relationship Id="rId2" Type="http://schemas.openxmlformats.org/officeDocument/2006/relationships/notesSlide" Target="../notesSlides/notesSlide232.xml"/><Relationship Id="rId1" Type="http://schemas.openxmlformats.org/officeDocument/2006/relationships/slideLayout" Target="../slideLayouts/slideLayout3.xml"/><Relationship Id="rId4" Type="http://schemas.openxmlformats.org/officeDocument/2006/relationships/hyperlink" Target="#slide=id.g12cab631e4_0_72"/></Relationships>
</file>

<file path=ppt/slides/_rels/slide233.xml.rels><?xml version="1.0" encoding="UTF-8" standalone="yes"?>
<Relationships xmlns="http://schemas.openxmlformats.org/package/2006/relationships"><Relationship Id="rId3" Type="http://schemas.openxmlformats.org/officeDocument/2006/relationships/hyperlink" Target="#slide=id.g12cab631e4_0_137"/><Relationship Id="rId2" Type="http://schemas.openxmlformats.org/officeDocument/2006/relationships/notesSlide" Target="../notesSlides/notesSlide233.xml"/><Relationship Id="rId1" Type="http://schemas.openxmlformats.org/officeDocument/2006/relationships/slideLayout" Target="../slideLayouts/slideLayout3.xml"/><Relationship Id="rId4" Type="http://schemas.openxmlformats.org/officeDocument/2006/relationships/hyperlink" Target="#slide=id.g12cab631e4_2_1602"/></Relationships>
</file>

<file path=ppt/slides/_rels/slide234.xml.rels><?xml version="1.0" encoding="UTF-8" standalone="yes"?>
<Relationships xmlns="http://schemas.openxmlformats.org/package/2006/relationships"><Relationship Id="rId3" Type="http://schemas.openxmlformats.org/officeDocument/2006/relationships/hyperlink" Target="#slide=id.g12cab631e4_2_1608"/><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3" Type="http://schemas.openxmlformats.org/officeDocument/2006/relationships/hyperlink" Target="#slide=id.g12cab631e4_2_1633"/><Relationship Id="rId2" Type="http://schemas.openxmlformats.org/officeDocument/2006/relationships/notesSlide" Target="../notesSlides/notesSlide235.xml"/><Relationship Id="rId1" Type="http://schemas.openxmlformats.org/officeDocument/2006/relationships/slideLayout" Target="../slideLayouts/slideLayout3.xml"/><Relationship Id="rId4" Type="http://schemas.openxmlformats.org/officeDocument/2006/relationships/hyperlink" Target="#slide=id.g12cab631e4_2_1616"/></Relationships>
</file>

<file path=ppt/slides/_rels/slide236.xml.rels><?xml version="1.0" encoding="UTF-8" standalone="yes"?>
<Relationships xmlns="http://schemas.openxmlformats.org/package/2006/relationships"><Relationship Id="rId3" Type="http://schemas.openxmlformats.org/officeDocument/2006/relationships/hyperlink" Target="#slide=id.g12cab631e4_2_1639"/><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hyperlink" Target="#slide=id.g12cab631e4_2_1622"/><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hyperlink" Target="#slide=id.g12cab631e4_0_188"/><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3" Type="http://schemas.openxmlformats.org/officeDocument/2006/relationships/hyperlink" Target="#slide=id.g12cab631e4_0_194"/><Relationship Id="rId2" Type="http://schemas.openxmlformats.org/officeDocument/2006/relationships/notesSlide" Target="../notesSlides/notesSlide241.xml"/><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3" Type="http://schemas.openxmlformats.org/officeDocument/2006/relationships/hyperlink" Target="#slide=id.g12cab631e4_0_208"/><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hyperlink" Target="#slide=id.g12cab631e4_2_713"/><Relationship Id="rId2" Type="http://schemas.openxmlformats.org/officeDocument/2006/relationships/notesSlide" Target="../notesSlides/notesSlide243.xml"/><Relationship Id="rId1" Type="http://schemas.openxmlformats.org/officeDocument/2006/relationships/slideLayout" Target="../slideLayouts/slideLayout3.xml"/><Relationship Id="rId4" Type="http://schemas.openxmlformats.org/officeDocument/2006/relationships/hyperlink" Target="#slide=id.g12cab631e4_0_214"/></Relationships>
</file>

<file path=ppt/slides/_rels/slide244.xml.rels><?xml version="1.0" encoding="UTF-8" standalone="yes"?>
<Relationships xmlns="http://schemas.openxmlformats.org/package/2006/relationships"><Relationship Id="rId3" Type="http://schemas.openxmlformats.org/officeDocument/2006/relationships/hyperlink" Target="#slide=id.g12cab631e4_2_719"/><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3" Type="http://schemas.openxmlformats.org/officeDocument/2006/relationships/hyperlink" Target="#slide=id.g12cab631e4_0_220"/><Relationship Id="rId2" Type="http://schemas.openxmlformats.org/officeDocument/2006/relationships/notesSlide" Target="../notesSlides/notesSlide246.xml"/><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3" Type="http://schemas.openxmlformats.org/officeDocument/2006/relationships/hyperlink" Target="#slide=id.g12cab631e4_0_143"/><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3" Type="http://schemas.openxmlformats.org/officeDocument/2006/relationships/hyperlink" Target="#slide=id.g12cab631e4_0_149"/><Relationship Id="rId2" Type="http://schemas.openxmlformats.org/officeDocument/2006/relationships/notesSlide" Target="../notesSlides/notesSlide24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hyperlink" Target="#slide=id.g12cab631e4_2_14"/><Relationship Id="rId2" Type="http://schemas.openxmlformats.org/officeDocument/2006/relationships/notesSlide" Target="../notesSlides/notesSlide250.xml"/><Relationship Id="rId1" Type="http://schemas.openxmlformats.org/officeDocument/2006/relationships/slideLayout" Target="../slideLayouts/slideLayout3.xml"/><Relationship Id="rId4" Type="http://schemas.openxmlformats.org/officeDocument/2006/relationships/hyperlink" Target="#slide=id.g12cab631e4_0_156"/></Relationships>
</file>

<file path=ppt/slides/_rels/slide251.xml.rels><?xml version="1.0" encoding="UTF-8" standalone="yes"?>
<Relationships xmlns="http://schemas.openxmlformats.org/package/2006/relationships"><Relationship Id="rId3" Type="http://schemas.openxmlformats.org/officeDocument/2006/relationships/hyperlink" Target="#slide=id.g12cab631e4_2_21"/><Relationship Id="rId2" Type="http://schemas.openxmlformats.org/officeDocument/2006/relationships/notesSlide" Target="../notesSlides/notesSlide251.xml"/><Relationship Id="rId1" Type="http://schemas.openxmlformats.org/officeDocument/2006/relationships/slideLayout" Target="../slideLayouts/slideLayout3.xml"/><Relationship Id="rId4" Type="http://schemas.openxmlformats.org/officeDocument/2006/relationships/hyperlink" Target="#slide=id.g12cab631e4_2_27"/></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3" Type="http://schemas.openxmlformats.org/officeDocument/2006/relationships/hyperlink" Target="#slide=id.g12cab631e4_0_162"/><Relationship Id="rId2" Type="http://schemas.openxmlformats.org/officeDocument/2006/relationships/notesSlide" Target="../notesSlides/notesSlide254.xml"/><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3" Type="http://schemas.openxmlformats.org/officeDocument/2006/relationships/hyperlink" Target="#slide=id.g12cab631e4_2_33"/><Relationship Id="rId2" Type="http://schemas.openxmlformats.org/officeDocument/2006/relationships/notesSlide" Target="../notesSlides/notesSlide255.xml"/><Relationship Id="rId1" Type="http://schemas.openxmlformats.org/officeDocument/2006/relationships/slideLayout" Target="../slideLayouts/slideLayout3.xml"/><Relationship Id="rId4" Type="http://schemas.openxmlformats.org/officeDocument/2006/relationships/hyperlink" Target="#slide=id.g12cab631e4_0_169"/></Relationships>
</file>

<file path=ppt/slides/_rels/slide256.xml.rels><?xml version="1.0" encoding="UTF-8" standalone="yes"?>
<Relationships xmlns="http://schemas.openxmlformats.org/package/2006/relationships"><Relationship Id="rId3" Type="http://schemas.openxmlformats.org/officeDocument/2006/relationships/hyperlink" Target="#slide=id.g12cab631e4_2_39"/><Relationship Id="rId2" Type="http://schemas.openxmlformats.org/officeDocument/2006/relationships/notesSlide" Target="../notesSlides/notesSlide256.xml"/><Relationship Id="rId1" Type="http://schemas.openxmlformats.org/officeDocument/2006/relationships/slideLayout" Target="../slideLayouts/slideLayout3.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3" Type="http://schemas.openxmlformats.org/officeDocument/2006/relationships/hyperlink" Target="#slide=id.g12cab631e4_0_176"/><Relationship Id="rId2" Type="http://schemas.openxmlformats.org/officeDocument/2006/relationships/notesSlide" Target="../notesSlides/notesSlide258.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slide=id.g12cab631e4_2_1451"/><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hyperlink" Target="#slide=id.g12cab631e4_2_45"/><Relationship Id="rId2" Type="http://schemas.openxmlformats.org/officeDocument/2006/relationships/notesSlide" Target="../notesSlides/notesSlide260.xml"/><Relationship Id="rId1" Type="http://schemas.openxmlformats.org/officeDocument/2006/relationships/slideLayout" Target="../slideLayouts/slideLayout3.xml"/><Relationship Id="rId4" Type="http://schemas.openxmlformats.org/officeDocument/2006/relationships/hyperlink" Target="#slide=id.g12cab631e4_0_79"/></Relationships>
</file>

<file path=ppt/slides/_rels/slide261.xml.rels><?xml version="1.0" encoding="UTF-8" standalone="yes"?>
<Relationships xmlns="http://schemas.openxmlformats.org/package/2006/relationships"><Relationship Id="rId3" Type="http://schemas.openxmlformats.org/officeDocument/2006/relationships/hyperlink" Target="#slide=id.g12cab631e4_2_52"/><Relationship Id="rId2" Type="http://schemas.openxmlformats.org/officeDocument/2006/relationships/notesSlide" Target="../notesSlides/notesSlide261.xml"/><Relationship Id="rId1" Type="http://schemas.openxmlformats.org/officeDocument/2006/relationships/slideLayout" Target="../slideLayouts/slideLayout3.xml"/><Relationship Id="rId4" Type="http://schemas.openxmlformats.org/officeDocument/2006/relationships/hyperlink" Target="#slide=id.g12cab631e4_2_89"/></Relationships>
</file>

<file path=ppt/slides/_rels/slide262.xml.rels><?xml version="1.0" encoding="UTF-8" standalone="yes"?>
<Relationships xmlns="http://schemas.openxmlformats.org/package/2006/relationships"><Relationship Id="rId3" Type="http://schemas.openxmlformats.org/officeDocument/2006/relationships/hyperlink" Target="#slide=id.g12cab631e4_2_96"/><Relationship Id="rId2" Type="http://schemas.openxmlformats.org/officeDocument/2006/relationships/notesSlide" Target="../notesSlides/notesSlide262.xml"/><Relationship Id="rId1" Type="http://schemas.openxmlformats.org/officeDocument/2006/relationships/slideLayout" Target="../slideLayouts/slideLayout3.xml"/><Relationship Id="rId4" Type="http://schemas.openxmlformats.org/officeDocument/2006/relationships/hyperlink" Target="#slide=id.g12cab631e4_2_108"/></Relationships>
</file>

<file path=ppt/slides/_rels/slide263.xml.rels><?xml version="1.0" encoding="UTF-8" standalone="yes"?>
<Relationships xmlns="http://schemas.openxmlformats.org/package/2006/relationships"><Relationship Id="rId3" Type="http://schemas.openxmlformats.org/officeDocument/2006/relationships/hyperlink" Target="#slide=id.g12cab631e4_2_114"/><Relationship Id="rId2" Type="http://schemas.openxmlformats.org/officeDocument/2006/relationships/notesSlide" Target="../notesSlides/notesSlide263.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hyperlink" Target="#slide=id.g12cab631e4_2_96"/><Relationship Id="rId2" Type="http://schemas.openxmlformats.org/officeDocument/2006/relationships/notesSlide" Target="../notesSlides/notesSlide265.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3" Type="http://schemas.openxmlformats.org/officeDocument/2006/relationships/hyperlink" Target="#slide=id.g12cab631e4_2_58"/><Relationship Id="rId2" Type="http://schemas.openxmlformats.org/officeDocument/2006/relationships/notesSlide" Target="../notesSlides/notesSlide267.xml"/><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3" Type="http://schemas.openxmlformats.org/officeDocument/2006/relationships/hyperlink" Target="#slide=id.g12cab631e4_2_64"/><Relationship Id="rId2" Type="http://schemas.openxmlformats.org/officeDocument/2006/relationships/notesSlide" Target="../notesSlides/notesSlide268.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3" Type="http://schemas.openxmlformats.org/officeDocument/2006/relationships/hyperlink" Target="#slide=id.g12cab631e4_2_70"/><Relationship Id="rId2" Type="http://schemas.openxmlformats.org/officeDocument/2006/relationships/notesSlide" Target="../notesSlides/notesSlide26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slide=id.g12cab631e4_2_1457"/><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hyperlink" Target="#slide=id.g12cab631e4_2_77"/><Relationship Id="rId2" Type="http://schemas.openxmlformats.org/officeDocument/2006/relationships/notesSlide" Target="../notesSlides/notesSlide270.xml"/><Relationship Id="rId1" Type="http://schemas.openxmlformats.org/officeDocument/2006/relationships/slideLayout" Target="../slideLayouts/slideLayout3.xml"/><Relationship Id="rId4" Type="http://schemas.openxmlformats.org/officeDocument/2006/relationships/hyperlink" Target="#slide=id.g12cab631e4_2_83"/></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3" Type="http://schemas.openxmlformats.org/officeDocument/2006/relationships/hyperlink" Target="#slide=id.g12cab631e4_2_120"/><Relationship Id="rId2" Type="http://schemas.openxmlformats.org/officeDocument/2006/relationships/notesSlide" Target="../notesSlides/notesSlide273.xml"/><Relationship Id="rId1" Type="http://schemas.openxmlformats.org/officeDocument/2006/relationships/slideLayout" Target="../slideLayouts/slideLayout3.xml"/><Relationship Id="rId4" Type="http://schemas.openxmlformats.org/officeDocument/2006/relationships/hyperlink" Target="#slide=next"/></Relationships>
</file>

<file path=ppt/slides/_rels/slide274.xml.rels><?xml version="1.0" encoding="UTF-8" standalone="yes"?>
<Relationships xmlns="http://schemas.openxmlformats.org/package/2006/relationships"><Relationship Id="rId3" Type="http://schemas.openxmlformats.org/officeDocument/2006/relationships/hyperlink" Target="#slide=id.g12cab631e4_2_126"/><Relationship Id="rId2" Type="http://schemas.openxmlformats.org/officeDocument/2006/relationships/notesSlide" Target="../notesSlides/notesSlide274.xml"/><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3" Type="http://schemas.openxmlformats.org/officeDocument/2006/relationships/hyperlink" Target="#slide=next"/><Relationship Id="rId2" Type="http://schemas.openxmlformats.org/officeDocument/2006/relationships/notesSlide" Target="../notesSlides/notesSlide276.xml"/><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3" Type="http://schemas.openxmlformats.org/officeDocument/2006/relationships/hyperlink" Target="#slide=id.g12cab631e4_2_730"/><Relationship Id="rId2" Type="http://schemas.openxmlformats.org/officeDocument/2006/relationships/notesSlide" Target="../notesSlides/notesSlide278.xml"/><Relationship Id="rId1" Type="http://schemas.openxmlformats.org/officeDocument/2006/relationships/slideLayout" Target="../slideLayouts/slideLayout3.xml"/><Relationship Id="rId4" Type="http://schemas.openxmlformats.org/officeDocument/2006/relationships/hyperlink" Target="#slide=id.g12cab631e4_0_105"/></Relationships>
</file>

<file path=ppt/slides/_rels/slide279.xml.rels><?xml version="1.0" encoding="UTF-8" standalone="yes"?>
<Relationships xmlns="http://schemas.openxmlformats.org/package/2006/relationships"><Relationship Id="rId3" Type="http://schemas.openxmlformats.org/officeDocument/2006/relationships/hyperlink" Target="#slide=id.g12cab631e4_2_736"/><Relationship Id="rId2" Type="http://schemas.openxmlformats.org/officeDocument/2006/relationships/notesSlide" Target="../notesSlides/notesSlide27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slide=id.g12cab631e4_2_1464"/><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slide=id.g12cab631e4_2_1476"/></Relationships>
</file>

<file path=ppt/slides/_rels/slide280.xml.rels><?xml version="1.0" encoding="UTF-8" standalone="yes"?>
<Relationships xmlns="http://schemas.openxmlformats.org/package/2006/relationships"><Relationship Id="rId3" Type="http://schemas.openxmlformats.org/officeDocument/2006/relationships/hyperlink" Target="#slide=id.g12cab631e4_2_743"/><Relationship Id="rId2" Type="http://schemas.openxmlformats.org/officeDocument/2006/relationships/notesSlide" Target="../notesSlides/notesSlide280.xml"/><Relationship Id="rId1" Type="http://schemas.openxmlformats.org/officeDocument/2006/relationships/slideLayout" Target="../slideLayouts/slideLayout3.xml"/><Relationship Id="rId4" Type="http://schemas.openxmlformats.org/officeDocument/2006/relationships/hyperlink" Target="#slide=id.g12cab631e4_2_755"/></Relationships>
</file>

<file path=ppt/slides/_rels/slide281.xml.rels><?xml version="1.0" encoding="UTF-8" standalone="yes"?>
<Relationships xmlns="http://schemas.openxmlformats.org/package/2006/relationships"><Relationship Id="rId3" Type="http://schemas.openxmlformats.org/officeDocument/2006/relationships/hyperlink" Target="#slide=id.g12cab631e4_2_761"/><Relationship Id="rId2" Type="http://schemas.openxmlformats.org/officeDocument/2006/relationships/notesSlide" Target="../notesSlides/notesSlide281.xml"/><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3" Type="http://schemas.openxmlformats.org/officeDocument/2006/relationships/hyperlink" Target="#slide=id.g12cab631e4_2_749"/><Relationship Id="rId2" Type="http://schemas.openxmlformats.org/officeDocument/2006/relationships/notesSlide" Target="../notesSlides/notesSlide283.xml"/><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3" Type="http://schemas.openxmlformats.org/officeDocument/2006/relationships/hyperlink" Target="#slide=id.g12cab631e4_0_111"/><Relationship Id="rId2" Type="http://schemas.openxmlformats.org/officeDocument/2006/relationships/notesSlide" Target="../notesSlides/notesSlide285.xml"/><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3" Type="http://schemas.openxmlformats.org/officeDocument/2006/relationships/hyperlink" Target="#slide=id.g12cab631e4_0_118"/><Relationship Id="rId2" Type="http://schemas.openxmlformats.org/officeDocument/2006/relationships/notesSlide" Target="../notesSlides/notesSlide286.xml"/><Relationship Id="rId1" Type="http://schemas.openxmlformats.org/officeDocument/2006/relationships/slideLayout" Target="../slideLayouts/slideLayout3.xml"/><Relationship Id="rId4" Type="http://schemas.openxmlformats.org/officeDocument/2006/relationships/hyperlink" Target="#slide=id.g12cab631e4_2_767"/></Relationships>
</file>

<file path=ppt/slides/_rels/slide287.xml.rels><?xml version="1.0" encoding="UTF-8" standalone="yes"?>
<Relationships xmlns="http://schemas.openxmlformats.org/package/2006/relationships"><Relationship Id="rId3" Type="http://schemas.openxmlformats.org/officeDocument/2006/relationships/hyperlink" Target="#slide=id.g12cab631e4_2_773"/><Relationship Id="rId2" Type="http://schemas.openxmlformats.org/officeDocument/2006/relationships/notesSlide" Target="../notesSlides/notesSlide287.xml"/><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3" Type="http://schemas.openxmlformats.org/officeDocument/2006/relationships/hyperlink" Target="#slide=id.g12cab631e4_0_124"/><Relationship Id="rId2" Type="http://schemas.openxmlformats.org/officeDocument/2006/relationships/notesSlide" Target="../notesSlides/notesSlide28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slide=id.g12cab631e4_2_1482"/><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slide=id.g12cab631e4_0_8"/><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slide=id.g12cab631e4_2_0"/></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slide=id.g12cab631e4_2_1470"/><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slide=id.g12cab631e4_2_1407"/><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slide=id.g12cab631e4_2_1414"/><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slide=id.g12cab631e4_2_1426"/></Relationships>
</file>

<file path=ppt/slides/_rels/slide35.xml.rels><?xml version="1.0" encoding="UTF-8" standalone="yes"?>
<Relationships xmlns="http://schemas.openxmlformats.org/package/2006/relationships"><Relationship Id="rId3" Type="http://schemas.openxmlformats.org/officeDocument/2006/relationships/hyperlink" Target="#slide=id.g12cab631e4_2_1432"/><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slide=id.g12cab631e4_2_1420"/><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slide=id.g12cab631e4_2_797"/><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slide=id.g12cab631e4_2_1193"/><Relationship Id="rId5" Type="http://schemas.openxmlformats.org/officeDocument/2006/relationships/hyperlink" Target="#slide=id.g12cab631e4_2_946"/><Relationship Id="rId4" Type="http://schemas.openxmlformats.org/officeDocument/2006/relationships/hyperlink" Target="#slide=id.g12cab631e4_2_872"/></Relationships>
</file>

<file path=ppt/slides/_rels/slide4.xml.rels><?xml version="1.0" encoding="UTF-8" standalone="yes"?>
<Relationships xmlns="http://schemas.openxmlformats.org/package/2006/relationships"><Relationship Id="rId3" Type="http://schemas.openxmlformats.org/officeDocument/2006/relationships/hyperlink" Target="#slide=id.g12cab631e4_2_780"/><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slide=id.g12cab631e4_2_1281"/><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slide=id.g12cab631e4_2_1200"/></Relationships>
</file>

<file path=ppt/slides/_rels/slide41.xml.rels><?xml version="1.0" encoding="UTF-8" standalone="yes"?>
<Relationships xmlns="http://schemas.openxmlformats.org/package/2006/relationships"><Relationship Id="rId3" Type="http://schemas.openxmlformats.org/officeDocument/2006/relationships/hyperlink" Target="#slide=id.g12cab631e4_2_1288"/><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slide=id.g12cab631e4_2_1325"/></Relationships>
</file>

<file path=ppt/slides/_rels/slide42.xml.rels><?xml version="1.0" encoding="UTF-8" standalone="yes"?>
<Relationships xmlns="http://schemas.openxmlformats.org/package/2006/relationships"><Relationship Id="rId3" Type="http://schemas.openxmlformats.org/officeDocument/2006/relationships/hyperlink" Target="#slide=id.g12cab631e4_2_1332"/><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slide=id.g12cab631e4_2_1363"/></Relationships>
</file>

<file path=ppt/slides/_rels/slide43.xml.rels><?xml version="1.0" encoding="UTF-8" standalone="yes"?>
<Relationships xmlns="http://schemas.openxmlformats.org/package/2006/relationships"><Relationship Id="rId3" Type="http://schemas.openxmlformats.org/officeDocument/2006/relationships/hyperlink" Target="#slide=id.g12cab631e4_2_1382"/><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slide=id.g12cab631e4_2_1370"/></Relationships>
</file>

<file path=ppt/slides/_rels/slide44.xml.rels><?xml version="1.0" encoding="UTF-8" standalone="yes"?>
<Relationships xmlns="http://schemas.openxmlformats.org/package/2006/relationships"><Relationship Id="rId3" Type="http://schemas.openxmlformats.org/officeDocument/2006/relationships/hyperlink" Target="#slide=id.g12cab631e4_2_1388"/><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slide=id.g12cab631e4_2_1376"/><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slide=id.g12cab631e4_2_1339"/><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slide=id.g12cab631e4_2_1351"/></Relationships>
</file>

<file path=ppt/slides/_rels/slide49.xml.rels><?xml version="1.0" encoding="UTF-8" standalone="yes"?>
<Relationships xmlns="http://schemas.openxmlformats.org/package/2006/relationships"><Relationship Id="rId3" Type="http://schemas.openxmlformats.org/officeDocument/2006/relationships/hyperlink" Target="#slide=id.g12cab631e4_2_1357"/><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slide=id.g12cab631e4_2_786"/><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slide=id.g12cab631e4_2_1394"/></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slide=id.g12cab631e4_2_1345"/><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slide=id.g12cab631e4_2_1294"/><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slide=id.g12cab631e4_2_1301"/><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slide=id.g12cab631e4_2_1313"/></Relationships>
</file>

<file path=ppt/slides/_rels/slide55.xml.rels><?xml version="1.0" encoding="UTF-8" standalone="yes"?>
<Relationships xmlns="http://schemas.openxmlformats.org/package/2006/relationships"><Relationship Id="rId3" Type="http://schemas.openxmlformats.org/officeDocument/2006/relationships/hyperlink" Target="#slide=id.g12cab631e4_2_1319"/><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slide=id.g12cab631e4_2_1307"/><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slide=id.g12cab631e4_2_1206"/><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slide=id.g12cab631e4_2_1400"/><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slide=id.g12cab631e4_2_1438"/></Relationships>
</file>

<file path=ppt/slides/_rels/slide60.xml.rels><?xml version="1.0" encoding="UTF-8" standalone="yes"?>
<Relationships xmlns="http://schemas.openxmlformats.org/package/2006/relationships"><Relationship Id="rId3" Type="http://schemas.openxmlformats.org/officeDocument/2006/relationships/hyperlink" Target="#slide=id.g12cab631e4_2_1212"/><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slide=id.g12cab631e4_2_1244"/><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slide=id.g12cab631e4_2_1219"/></Relationships>
</file>

<file path=ppt/slides/_rels/slide62.xml.rels><?xml version="1.0" encoding="UTF-8" standalone="yes"?>
<Relationships xmlns="http://schemas.openxmlformats.org/package/2006/relationships"><Relationship Id="rId3" Type="http://schemas.openxmlformats.org/officeDocument/2006/relationships/hyperlink" Target="#slide=id.g12cab631e4_2_1250"/><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slide=id.g12cab631e4_2_1257"/><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hyperlink" Target="#slide=id.g12cab631e4_2_1269"/></Relationships>
</file>

<file path=ppt/slides/_rels/slide64.xml.rels><?xml version="1.0" encoding="UTF-8" standalone="yes"?>
<Relationships xmlns="http://schemas.openxmlformats.org/package/2006/relationships"><Relationship Id="rId3" Type="http://schemas.openxmlformats.org/officeDocument/2006/relationships/hyperlink" Target="#slide=id.g12cab631e4_2_1275"/><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slide=id.g12cab631e4_2_1263"/><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slide=id.g12cab631e4_2_1225"/><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slide=id.g12cab631e4_2_1238"/><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hyperlink" Target="#slide=id.g12cab631e4_2_1232"/></Relationships>
</file>

<file path=ppt/slides/_rels/slide7.xml.rels><?xml version="1.0" encoding="UTF-8" standalone="yes"?>
<Relationships xmlns="http://schemas.openxmlformats.org/package/2006/relationships"><Relationship Id="rId3" Type="http://schemas.openxmlformats.org/officeDocument/2006/relationships/hyperlink" Target="#slide=id.g12cab631e4_2_1488"/><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slide=id.g12cab631e4_2_1445"/></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slide=id.g12cab631e4_2_953"/><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hyperlink" Target="#slide=id.g12cab631e4_2_354"/></Relationships>
</file>

<file path=ppt/slides/_rels/slide73.xml.rels><?xml version="1.0" encoding="UTF-8" standalone="yes"?>
<Relationships xmlns="http://schemas.openxmlformats.org/package/2006/relationships"><Relationship Id="rId3" Type="http://schemas.openxmlformats.org/officeDocument/2006/relationships/hyperlink" Target="#slide=id.g12cab631e4_2_1041"/><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hyperlink" Target="#slide=id.g12cab631e4_2_960"/></Relationships>
</file>

<file path=ppt/slides/_rels/slide74.xml.rels><?xml version="1.0" encoding="UTF-8" standalone="yes"?>
<Relationships xmlns="http://schemas.openxmlformats.org/package/2006/relationships"><Relationship Id="rId3" Type="http://schemas.openxmlformats.org/officeDocument/2006/relationships/hyperlink" Target="#slide=id.g12cab631e4_2_1049"/><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hyperlink" Target="#slide=id.g12cab631e4_2_1124"/></Relationships>
</file>

<file path=ppt/slides/_rels/slide75.xml.rels><?xml version="1.0" encoding="UTF-8" standalone="yes"?>
<Relationships xmlns="http://schemas.openxmlformats.org/package/2006/relationships"><Relationship Id="rId3" Type="http://schemas.openxmlformats.org/officeDocument/2006/relationships/hyperlink" Target="#slide=id.g12cab631e4_2_1131"/><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hyperlink" Target="#slide=id.g12cab631e4_2_1162"/></Relationships>
</file>

<file path=ppt/slides/_rels/slide76.xml.rels><?xml version="1.0" encoding="UTF-8" standalone="yes"?>
<Relationships xmlns="http://schemas.openxmlformats.org/package/2006/relationships"><Relationship Id="rId3" Type="http://schemas.openxmlformats.org/officeDocument/2006/relationships/hyperlink" Target="#slide=id.g12cab631e4_2_1169"/><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slide=id.g12cab631e4_2_1181"/></Relationships>
</file>

<file path=ppt/slides/_rels/slide77.xml.rels><?xml version="1.0" encoding="UTF-8" standalone="yes"?>
<Relationships xmlns="http://schemas.openxmlformats.org/package/2006/relationships"><Relationship Id="rId3" Type="http://schemas.openxmlformats.org/officeDocument/2006/relationships/hyperlink" Target="#slide=id.g12cab631e4_2_1187"/><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slide=id.g12cab631e4_2_1175"/><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slide=id.g12cab631e4_2_1495"/><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slide=id.g12cab631e4_2_1571"/></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slide=id.g12cab631e4_2_1150"/><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hyperlink" Target="#slide=id.g12cab631e4_2_1138"/></Relationships>
</file>

<file path=ppt/slides/_rels/slide82.xml.rels><?xml version="1.0" encoding="UTF-8" standalone="yes"?>
<Relationships xmlns="http://schemas.openxmlformats.org/package/2006/relationships"><Relationship Id="rId3" Type="http://schemas.openxmlformats.org/officeDocument/2006/relationships/hyperlink" Target="#slide=id.g12cab631e4_2_1156"/><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slide=id.g12cab631e4_2_1144"/><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slide=id.g12cab631e4_2_1056"/><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hyperlink" Target="#slide=id.g12cab631e4_2_1093"/></Relationships>
</file>

<file path=ppt/slides/_rels/slide87.xml.rels><?xml version="1.0" encoding="UTF-8" standalone="yes"?>
<Relationships xmlns="http://schemas.openxmlformats.org/package/2006/relationships"><Relationship Id="rId3" Type="http://schemas.openxmlformats.org/officeDocument/2006/relationships/hyperlink" Target="#slide=id.g12cab631e4_2_1100"/><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hyperlink" Target="#slide=id.g12cab631e4_2_1112"/></Relationships>
</file>

<file path=ppt/slides/_rels/slide88.xml.rels><?xml version="1.0" encoding="UTF-8" standalone="yes"?>
<Relationships xmlns="http://schemas.openxmlformats.org/package/2006/relationships"><Relationship Id="rId3" Type="http://schemas.openxmlformats.org/officeDocument/2006/relationships/hyperlink" Target="#slide=id.g12cab631e4_2_1118"/><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slide=id.g12cab631e4_2_1590"/><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slide=id.g12cab631e4_2_1578"/></Relationships>
</file>

<file path=ppt/slides/_rels/slide90.xml.rels><?xml version="1.0" encoding="UTF-8" standalone="yes"?>
<Relationships xmlns="http://schemas.openxmlformats.org/package/2006/relationships"><Relationship Id="rId3" Type="http://schemas.openxmlformats.org/officeDocument/2006/relationships/hyperlink" Target="#slide=id.g12cab631e4_2_1106"/><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slide=id.g12cab631e4_2_1062"/><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slide=id.g12cab631e4_2_1081"/><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hyperlink" Target="#slide=id.g12cab631e4_2_1069"/></Relationships>
</file>

<file path=ppt/slides/_rels/slide94.xml.rels><?xml version="1.0" encoding="UTF-8" standalone="yes"?>
<Relationships xmlns="http://schemas.openxmlformats.org/package/2006/relationships"><Relationship Id="rId3" Type="http://schemas.openxmlformats.org/officeDocument/2006/relationships/hyperlink" Target="#slide=id.g12cab631e4_2_1087"/><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slide=id.g12cab631e4_2_1075"/><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hyperlink" Target="#slide=id.g12cab631e4_2_966"/><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slide=id.g12cab631e4_2_972"/><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ctrTitle"/>
          </p:nvPr>
        </p:nvSpPr>
        <p:spPr>
          <a:xfrm>
            <a:off x="671257" y="990800"/>
            <a:ext cx="7801500" cy="1730100"/>
          </a:xfrm>
          <a:prstGeom prst="rect">
            <a:avLst/>
          </a:prstGeom>
        </p:spPr>
        <p:txBody>
          <a:bodyPr lIns="91425" tIns="91425" rIns="91425" bIns="91425" anchor="b" anchorCtr="0">
            <a:noAutofit/>
          </a:bodyPr>
          <a:lstStyle/>
          <a:p>
            <a:pPr marL="0" lvl="0" indent="0" algn="l">
              <a:spcBef>
                <a:spcPts val="0"/>
              </a:spcBef>
              <a:buNone/>
            </a:pPr>
            <a:r>
              <a:rPr lang="en"/>
              <a:t>So You Think You Can Pastoral?</a:t>
            </a:r>
          </a:p>
        </p:txBody>
      </p:sp>
      <p:sp>
        <p:nvSpPr>
          <p:cNvPr id="61" name="Shape 61"/>
          <p:cNvSpPr txBox="1">
            <a:spLocks noGrp="1"/>
          </p:cNvSpPr>
          <p:nvPr>
            <p:ph type="subTitle" idx="1"/>
          </p:nvPr>
        </p:nvSpPr>
        <p:spPr>
          <a:xfrm>
            <a:off x="671250" y="3174875"/>
            <a:ext cx="7801500" cy="792600"/>
          </a:xfrm>
          <a:prstGeom prst="rect">
            <a:avLst/>
          </a:prstGeom>
        </p:spPr>
        <p:txBody>
          <a:bodyPr lIns="91425" tIns="91425" rIns="91425" bIns="91425" anchor="ctr" anchorCtr="0">
            <a:noAutofit/>
          </a:bodyPr>
          <a:lstStyle/>
          <a:p>
            <a:pPr lvl="0" algn="l">
              <a:spcBef>
                <a:spcPts val="0"/>
              </a:spcBef>
              <a:buNone/>
            </a:pPr>
            <a:r>
              <a:rPr lang="en">
                <a:solidFill>
                  <a:schemeClr val="dk1"/>
                </a:solidFill>
              </a:rPr>
              <a:t>By Rebecca Robbins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however because you didn't purchase IBLI you will not be compensated.</a:t>
            </a:r>
          </a:p>
        </p:txBody>
      </p:sp>
      <p:sp>
        <p:nvSpPr>
          <p:cNvPr id="123" name="Shape 123"/>
          <p:cNvSpPr txBox="1">
            <a:spLocks noGrp="1"/>
          </p:cNvSpPr>
          <p:nvPr>
            <p:ph type="body" idx="1"/>
          </p:nvPr>
        </p:nvSpPr>
        <p:spPr>
          <a:xfrm>
            <a:off x="311700" y="2062425"/>
            <a:ext cx="8520600" cy="2506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made agreements with other stakeholders along your route?</a:t>
            </a:r>
          </a:p>
        </p:txBody>
      </p:sp>
      <p:sp>
        <p:nvSpPr>
          <p:cNvPr id="688" name="Shape 688"/>
          <p:cNvSpPr txBox="1">
            <a:spLocks noGrp="1"/>
          </p:cNvSpPr>
          <p:nvPr>
            <p:ph type="body" idx="1"/>
          </p:nvPr>
        </p:nvSpPr>
        <p:spPr>
          <a:xfrm>
            <a:off x="311700" y="1773175"/>
            <a:ext cx="3058500" cy="2795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689" name="Shape 689"/>
          <p:cNvSpPr txBox="1">
            <a:spLocks noGrp="1"/>
          </p:cNvSpPr>
          <p:nvPr>
            <p:ph type="body" idx="1"/>
          </p:nvPr>
        </p:nvSpPr>
        <p:spPr>
          <a:xfrm>
            <a:off x="5192600" y="1773175"/>
            <a:ext cx="3058500" cy="27957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lose a significant amount of your livestock due to the drought and lack of other grazing agreements along the way. </a:t>
            </a:r>
          </a:p>
        </p:txBody>
      </p:sp>
      <p:sp>
        <p:nvSpPr>
          <p:cNvPr id="695" name="Shape 695"/>
          <p:cNvSpPr txBox="1">
            <a:spLocks noGrp="1"/>
          </p:cNvSpPr>
          <p:nvPr>
            <p:ph type="body" idx="1"/>
          </p:nvPr>
        </p:nvSpPr>
        <p:spPr>
          <a:xfrm>
            <a:off x="311700" y="1936675"/>
            <a:ext cx="8520600" cy="2632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701" name="Shape 701"/>
          <p:cNvSpPr txBox="1">
            <a:spLocks noGrp="1"/>
          </p:cNvSpPr>
          <p:nvPr>
            <p:ph type="body" idx="1"/>
          </p:nvPr>
        </p:nvSpPr>
        <p:spPr>
          <a:xfrm>
            <a:off x="311700" y="1152475"/>
            <a:ext cx="29958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702" name="Shape 702"/>
          <p:cNvSpPr txBox="1">
            <a:spLocks noGrp="1"/>
          </p:cNvSpPr>
          <p:nvPr>
            <p:ph type="body" idx="1"/>
          </p:nvPr>
        </p:nvSpPr>
        <p:spPr>
          <a:xfrm>
            <a:off x="5418975" y="1152475"/>
            <a:ext cx="29958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not compensated for the drought/lack of vegetation experienced this season. </a:t>
            </a:r>
          </a:p>
        </p:txBody>
      </p:sp>
      <p:sp>
        <p:nvSpPr>
          <p:cNvPr id="708" name="Shape 708"/>
          <p:cNvSpPr txBox="1">
            <a:spLocks noGrp="1"/>
          </p:cNvSpPr>
          <p:nvPr>
            <p:ph type="body" idx="1"/>
          </p:nvPr>
        </p:nvSpPr>
        <p:spPr>
          <a:xfrm>
            <a:off x="311700" y="2578050"/>
            <a:ext cx="8520600" cy="1990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title"/>
          </p:nvPr>
        </p:nvSpPr>
        <p:spPr>
          <a:xfrm>
            <a:off x="311700" y="445025"/>
            <a:ext cx="8520600" cy="2849700"/>
          </a:xfrm>
          <a:prstGeom prst="rect">
            <a:avLst/>
          </a:prstGeom>
        </p:spPr>
        <p:txBody>
          <a:bodyPr lIns="91425" tIns="91425" rIns="91425" bIns="91425" anchor="t" anchorCtr="0">
            <a:noAutofit/>
          </a:bodyPr>
          <a:lstStyle/>
          <a:p>
            <a:pPr lvl="0">
              <a:spcBef>
                <a:spcPts val="0"/>
              </a:spcBef>
              <a:buNone/>
            </a:pPr>
            <a:r>
              <a:rPr lang="en"/>
              <a:t>You’ve reached your final destination. You weren't able to buy new livestock because you weren't compensated for the drought  experienced this season. You only made an access agreement with one rancher along your route. The livestock that did make it to your destination are malnourished.</a:t>
            </a:r>
          </a:p>
        </p:txBody>
      </p:sp>
      <p:sp>
        <p:nvSpPr>
          <p:cNvPr id="714" name="Shape 714"/>
          <p:cNvSpPr txBox="1">
            <a:spLocks noGrp="1"/>
          </p:cNvSpPr>
          <p:nvPr>
            <p:ph type="body" idx="1"/>
          </p:nvPr>
        </p:nvSpPr>
        <p:spPr>
          <a:xfrm>
            <a:off x="311700" y="3898500"/>
            <a:ext cx="8520600" cy="670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Shape 7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compensated for drought/lack of vegetation experienced this season.</a:t>
            </a:r>
          </a:p>
        </p:txBody>
      </p:sp>
      <p:sp>
        <p:nvSpPr>
          <p:cNvPr id="720" name="Shape 720"/>
          <p:cNvSpPr txBox="1">
            <a:spLocks noGrp="1"/>
          </p:cNvSpPr>
          <p:nvPr>
            <p:ph type="body" idx="1"/>
          </p:nvPr>
        </p:nvSpPr>
        <p:spPr>
          <a:xfrm>
            <a:off x="311700" y="2125300"/>
            <a:ext cx="8520600" cy="2443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aren't able buy new livestock because you lost a lot of livestock along the way because of the drought. Your land administration agreement was with farmers meaning you couldn't graze on their land because it's wet season. If you had made agreements with other stakeholders then you would have been better prepared for the drought.  You make up some of the lost livestock because you purchased IBLI. </a:t>
            </a:r>
          </a:p>
        </p:txBody>
      </p:sp>
      <p:sp>
        <p:nvSpPr>
          <p:cNvPr id="726" name="Shape 726"/>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Your livestock continue to thrive due to their ability to graze on private land as long is it isn't owned by a farmer.</a:t>
            </a:r>
          </a:p>
        </p:txBody>
      </p:sp>
      <p:sp>
        <p:nvSpPr>
          <p:cNvPr id="732" name="Shape 732"/>
          <p:cNvSpPr txBox="1">
            <a:spLocks noGrp="1"/>
          </p:cNvSpPr>
          <p:nvPr>
            <p:ph type="body" idx="1"/>
          </p:nvPr>
        </p:nvSpPr>
        <p:spPr>
          <a:xfrm>
            <a:off x="311700" y="2024700"/>
            <a:ext cx="8520600" cy="2544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Shape 7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 </a:t>
            </a:r>
          </a:p>
        </p:txBody>
      </p:sp>
      <p:sp>
        <p:nvSpPr>
          <p:cNvPr id="738" name="Shape 738"/>
          <p:cNvSpPr txBox="1">
            <a:spLocks noGrp="1"/>
          </p:cNvSpPr>
          <p:nvPr>
            <p:ph type="body" idx="1"/>
          </p:nvPr>
        </p:nvSpPr>
        <p:spPr>
          <a:xfrm>
            <a:off x="311700" y="1152475"/>
            <a:ext cx="27066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739" name="Shape 739"/>
          <p:cNvSpPr txBox="1">
            <a:spLocks noGrp="1"/>
          </p:cNvSpPr>
          <p:nvPr>
            <p:ph type="body" idx="1"/>
          </p:nvPr>
        </p:nvSpPr>
        <p:spPr>
          <a:xfrm>
            <a:off x="5708200" y="1152475"/>
            <a:ext cx="27066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compensated for the drought experienced this season. You only experienced minimal deaths of livestock because they were able to graze more frequently due to your agreements with stakeholders along the way. The drought was severe and you could have used the money from livestock insurance. You are slightly worse off than when you started your journey.</a:t>
            </a:r>
          </a:p>
        </p:txBody>
      </p:sp>
      <p:sp>
        <p:nvSpPr>
          <p:cNvPr id="745" name="Shape 745"/>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fact that you didn't register landownership nor do you have a land administration agreement your livestock didn't get enough resources. You also didn't purchase IBLI so you weren't compensated for the drought experienced. You are less financially stable then when you started your migration.</a:t>
            </a:r>
          </a:p>
        </p:txBody>
      </p:sp>
      <p:sp>
        <p:nvSpPr>
          <p:cNvPr id="129" name="Shape 129"/>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Your livestock were able to survive the drought because  you made a land administration agreement with stakeholders other than farmers. Most of your livestock was able to survive; however, you were still affected by the drought. Thankfully, you were compensated for the drought experienced this season. You are now  able to buy more livestock/support your family. Your status as a pastoralist stays the same.</a:t>
            </a:r>
          </a:p>
        </p:txBody>
      </p:sp>
      <p:sp>
        <p:nvSpPr>
          <p:cNvPr id="751" name="Shape 751"/>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resulted in death of livestock?</a:t>
            </a:r>
          </a:p>
        </p:txBody>
      </p:sp>
      <p:sp>
        <p:nvSpPr>
          <p:cNvPr id="757" name="Shape 757"/>
          <p:cNvSpPr txBox="1">
            <a:spLocks noGrp="1"/>
          </p:cNvSpPr>
          <p:nvPr>
            <p:ph type="body" idx="1"/>
          </p:nvPr>
        </p:nvSpPr>
        <p:spPr>
          <a:xfrm>
            <a:off x="311700" y="1152475"/>
            <a:ext cx="25806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758" name="Shape 758"/>
          <p:cNvSpPr txBox="1">
            <a:spLocks noGrp="1"/>
          </p:cNvSpPr>
          <p:nvPr>
            <p:ph type="body" idx="1"/>
          </p:nvPr>
        </p:nvSpPr>
        <p:spPr>
          <a:xfrm>
            <a:off x="5381225" y="1216850"/>
            <a:ext cx="25806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764" name="Shape 764"/>
          <p:cNvSpPr txBox="1">
            <a:spLocks noGrp="1"/>
          </p:cNvSpPr>
          <p:nvPr>
            <p:ph type="body" idx="1"/>
          </p:nvPr>
        </p:nvSpPr>
        <p:spPr>
          <a:xfrm>
            <a:off x="311700" y="1152475"/>
            <a:ext cx="25305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765" name="Shape 765"/>
          <p:cNvSpPr txBox="1">
            <a:spLocks noGrp="1"/>
          </p:cNvSpPr>
          <p:nvPr>
            <p:ph type="body" idx="1"/>
          </p:nvPr>
        </p:nvSpPr>
        <p:spPr>
          <a:xfrm>
            <a:off x="5846525" y="1152475"/>
            <a:ext cx="25305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771" name="Shape 771"/>
          <p:cNvSpPr txBox="1">
            <a:spLocks noGrp="1"/>
          </p:cNvSpPr>
          <p:nvPr>
            <p:ph type="body" idx="1"/>
          </p:nvPr>
        </p:nvSpPr>
        <p:spPr>
          <a:xfrm>
            <a:off x="311700" y="2364250"/>
            <a:ext cx="8520600" cy="2204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a:t>
            </a:r>
          </a:p>
        </p:txBody>
      </p:sp>
      <p:sp>
        <p:nvSpPr>
          <p:cNvPr id="777" name="Shape 777"/>
          <p:cNvSpPr txBox="1">
            <a:spLocks noGrp="1"/>
          </p:cNvSpPr>
          <p:nvPr>
            <p:ph type="body" idx="1"/>
          </p:nvPr>
        </p:nvSpPr>
        <p:spPr>
          <a:xfrm>
            <a:off x="311700" y="4225475"/>
            <a:ext cx="8520600" cy="343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783" name="Shape 783"/>
          <p:cNvSpPr txBox="1">
            <a:spLocks noGrp="1"/>
          </p:cNvSpPr>
          <p:nvPr>
            <p:ph type="body" idx="1"/>
          </p:nvPr>
        </p:nvSpPr>
        <p:spPr>
          <a:xfrm>
            <a:off x="311700" y="2376825"/>
            <a:ext cx="8520600" cy="2192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Shape 7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a:t>
            </a:r>
          </a:p>
        </p:txBody>
      </p:sp>
      <p:sp>
        <p:nvSpPr>
          <p:cNvPr id="789" name="Shape 789"/>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Shape 7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795" name="Shape 795"/>
          <p:cNvSpPr txBox="1">
            <a:spLocks noGrp="1"/>
          </p:cNvSpPr>
          <p:nvPr>
            <p:ph type="body" idx="1"/>
          </p:nvPr>
        </p:nvSpPr>
        <p:spPr>
          <a:xfrm>
            <a:off x="311700" y="1152475"/>
            <a:ext cx="2102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796" name="Shape 796"/>
          <p:cNvSpPr txBox="1">
            <a:spLocks noGrp="1"/>
          </p:cNvSpPr>
          <p:nvPr>
            <p:ph type="body" idx="1"/>
          </p:nvPr>
        </p:nvSpPr>
        <p:spPr>
          <a:xfrm>
            <a:off x="5733350" y="1152475"/>
            <a:ext cx="2102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Shape 8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802" name="Shape 802"/>
          <p:cNvSpPr txBox="1">
            <a:spLocks noGrp="1"/>
          </p:cNvSpPr>
          <p:nvPr>
            <p:ph type="body" idx="1"/>
          </p:nvPr>
        </p:nvSpPr>
        <p:spPr>
          <a:xfrm>
            <a:off x="311700" y="2414550"/>
            <a:ext cx="8520600" cy="2154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Shape 8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a:t>
            </a:r>
          </a:p>
        </p:txBody>
      </p:sp>
      <p:sp>
        <p:nvSpPr>
          <p:cNvPr id="808" name="Shape 808"/>
          <p:cNvSpPr txBox="1">
            <a:spLocks noGrp="1"/>
          </p:cNvSpPr>
          <p:nvPr>
            <p:ph type="body" idx="1"/>
          </p:nvPr>
        </p:nvSpPr>
        <p:spPr>
          <a:xfrm rot="10800000" flipH="1">
            <a:off x="311700" y="4569000"/>
            <a:ext cx="8520600" cy="1092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however, you will be compensated because you purchased IBLI.</a:t>
            </a:r>
          </a:p>
        </p:txBody>
      </p:sp>
      <p:sp>
        <p:nvSpPr>
          <p:cNvPr id="135" name="Shape 135"/>
          <p:cNvSpPr txBox="1">
            <a:spLocks noGrp="1"/>
          </p:cNvSpPr>
          <p:nvPr>
            <p:ph type="body" idx="1"/>
          </p:nvPr>
        </p:nvSpPr>
        <p:spPr>
          <a:xfrm>
            <a:off x="311700" y="1622275"/>
            <a:ext cx="8520600" cy="2946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814" name="Shape 814"/>
          <p:cNvSpPr txBox="1">
            <a:spLocks noGrp="1"/>
          </p:cNvSpPr>
          <p:nvPr>
            <p:ph type="body" idx="1"/>
          </p:nvPr>
        </p:nvSpPr>
        <p:spPr>
          <a:xfrm>
            <a:off x="311700" y="2414550"/>
            <a:ext cx="8520600" cy="2845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Shape 8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a:t>
            </a:r>
          </a:p>
        </p:txBody>
      </p:sp>
      <p:sp>
        <p:nvSpPr>
          <p:cNvPr id="820" name="Shape 820"/>
          <p:cNvSpPr txBox="1">
            <a:spLocks noGrp="1"/>
          </p:cNvSpPr>
          <p:nvPr>
            <p:ph type="body" idx="1"/>
          </p:nvPr>
        </p:nvSpPr>
        <p:spPr>
          <a:xfrm>
            <a:off x="311700" y="3996175"/>
            <a:ext cx="8520600" cy="572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caused tension with this landowner?</a:t>
            </a:r>
          </a:p>
        </p:txBody>
      </p:sp>
      <p:sp>
        <p:nvSpPr>
          <p:cNvPr id="826" name="Shape 826"/>
          <p:cNvSpPr txBox="1">
            <a:spLocks noGrp="1"/>
          </p:cNvSpPr>
          <p:nvPr>
            <p:ph type="body" idx="1"/>
          </p:nvPr>
        </p:nvSpPr>
        <p:spPr>
          <a:xfrm>
            <a:off x="311700" y="1152475"/>
            <a:ext cx="2819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827" name="Shape 827"/>
          <p:cNvSpPr txBox="1">
            <a:spLocks noGrp="1"/>
          </p:cNvSpPr>
          <p:nvPr>
            <p:ph type="body" idx="1"/>
          </p:nvPr>
        </p:nvSpPr>
        <p:spPr>
          <a:xfrm>
            <a:off x="5180025" y="1152475"/>
            <a:ext cx="2819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833" name="Shape 833"/>
          <p:cNvSpPr txBox="1">
            <a:spLocks noGrp="1"/>
          </p:cNvSpPr>
          <p:nvPr>
            <p:ph type="body" idx="1"/>
          </p:nvPr>
        </p:nvSpPr>
        <p:spPr>
          <a:xfrm>
            <a:off x="311700" y="1152475"/>
            <a:ext cx="33603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834" name="Shape 834"/>
          <p:cNvSpPr txBox="1">
            <a:spLocks noGrp="1"/>
          </p:cNvSpPr>
          <p:nvPr>
            <p:ph type="body" idx="1"/>
          </p:nvPr>
        </p:nvSpPr>
        <p:spPr>
          <a:xfrm>
            <a:off x="4865625" y="1152475"/>
            <a:ext cx="33603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Shape 8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840" name="Shape 840"/>
          <p:cNvSpPr txBox="1">
            <a:spLocks noGrp="1"/>
          </p:cNvSpPr>
          <p:nvPr>
            <p:ph type="body" idx="1"/>
          </p:nvPr>
        </p:nvSpPr>
        <p:spPr>
          <a:xfrm>
            <a:off x="311700" y="2477425"/>
            <a:ext cx="8520600" cy="2091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a:t>
            </a:r>
          </a:p>
        </p:txBody>
      </p:sp>
      <p:sp>
        <p:nvSpPr>
          <p:cNvPr id="846" name="Shape 846"/>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Shape 8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852" name="Shape 852"/>
          <p:cNvSpPr txBox="1">
            <a:spLocks noGrp="1"/>
          </p:cNvSpPr>
          <p:nvPr>
            <p:ph type="body" idx="1"/>
          </p:nvPr>
        </p:nvSpPr>
        <p:spPr>
          <a:xfrm>
            <a:off x="311700" y="2603200"/>
            <a:ext cx="8520600" cy="1965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a:t>
            </a:r>
          </a:p>
        </p:txBody>
      </p:sp>
      <p:sp>
        <p:nvSpPr>
          <p:cNvPr id="858" name="Shape 858"/>
          <p:cNvSpPr txBox="1">
            <a:spLocks noGrp="1"/>
          </p:cNvSpPr>
          <p:nvPr>
            <p:ph type="body" idx="1"/>
          </p:nvPr>
        </p:nvSpPr>
        <p:spPr>
          <a:xfrm>
            <a:off x="311700" y="2791825"/>
            <a:ext cx="8520600" cy="17772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Shape 8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Due to the increased amount of tension between pastoralists and landowners cement markers have been built. These markers indicate the path that pastoralists can take. You are not allowed to let your livestock graze anywhere other than these paths.  </a:t>
            </a:r>
          </a:p>
        </p:txBody>
      </p:sp>
      <p:sp>
        <p:nvSpPr>
          <p:cNvPr id="864" name="Shape 864"/>
          <p:cNvSpPr txBox="1">
            <a:spLocks noGrp="1"/>
          </p:cNvSpPr>
          <p:nvPr>
            <p:ph type="body" idx="1"/>
          </p:nvPr>
        </p:nvSpPr>
        <p:spPr>
          <a:xfrm>
            <a:off x="311700" y="2842125"/>
            <a:ext cx="8520600" cy="1726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870" name="Shape 870"/>
          <p:cNvSpPr txBox="1">
            <a:spLocks noGrp="1"/>
          </p:cNvSpPr>
          <p:nvPr>
            <p:ph type="body" idx="1"/>
          </p:nvPr>
        </p:nvSpPr>
        <p:spPr>
          <a:xfrm>
            <a:off x="311700" y="1152475"/>
            <a:ext cx="25431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871" name="Shape 871"/>
          <p:cNvSpPr txBox="1">
            <a:spLocks noGrp="1"/>
          </p:cNvSpPr>
          <p:nvPr>
            <p:ph type="body" idx="1"/>
          </p:nvPr>
        </p:nvSpPr>
        <p:spPr>
          <a:xfrm>
            <a:off x="5846525" y="1152475"/>
            <a:ext cx="25431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fact that you didn't register landownership nor do you have a land administration agreement your livestock didn't get enough resources; however, since you purchased IBLI you were compensated for the drought experienced. You are roughly at the same financial level as you were when you started the journey.</a:t>
            </a:r>
          </a:p>
        </p:txBody>
      </p:sp>
      <p:sp>
        <p:nvSpPr>
          <p:cNvPr id="141" name="Shape 141"/>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Shape 8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and since you didn't purchase IBLI you aren't compensated for any livestock deaths caused by drought.</a:t>
            </a:r>
          </a:p>
        </p:txBody>
      </p:sp>
      <p:sp>
        <p:nvSpPr>
          <p:cNvPr id="877" name="Shape 877"/>
          <p:cNvSpPr txBox="1">
            <a:spLocks noGrp="1"/>
          </p:cNvSpPr>
          <p:nvPr>
            <p:ph type="body" idx="1"/>
          </p:nvPr>
        </p:nvSpPr>
        <p:spPr>
          <a:xfrm>
            <a:off x="311700" y="2892425"/>
            <a:ext cx="8520600" cy="1663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a:t>
            </a:r>
          </a:p>
        </p:txBody>
      </p:sp>
      <p:sp>
        <p:nvSpPr>
          <p:cNvPr id="883" name="Shape 883"/>
          <p:cNvSpPr txBox="1">
            <a:spLocks noGrp="1"/>
          </p:cNvSpPr>
          <p:nvPr>
            <p:ph type="body" idx="1"/>
          </p:nvPr>
        </p:nvSpPr>
        <p:spPr>
          <a:xfrm>
            <a:off x="311700" y="3621825"/>
            <a:ext cx="8520600" cy="9471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Shape 8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but since you have IBLI you are compensated for drought/any potential livestock deaths. </a:t>
            </a:r>
          </a:p>
        </p:txBody>
      </p:sp>
      <p:sp>
        <p:nvSpPr>
          <p:cNvPr id="889" name="Shape 889"/>
          <p:cNvSpPr txBox="1">
            <a:spLocks noGrp="1"/>
          </p:cNvSpPr>
          <p:nvPr>
            <p:ph type="body" idx="1"/>
          </p:nvPr>
        </p:nvSpPr>
        <p:spPr>
          <a:xfrm>
            <a:off x="311700" y="2804400"/>
            <a:ext cx="8520600" cy="1764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a:t>
            </a:r>
          </a:p>
        </p:txBody>
      </p:sp>
      <p:sp>
        <p:nvSpPr>
          <p:cNvPr id="895" name="Shape 895"/>
          <p:cNvSpPr txBox="1">
            <a:spLocks noGrp="1"/>
          </p:cNvSpPr>
          <p:nvPr>
            <p:ph type="body" idx="1"/>
          </p:nvPr>
        </p:nvSpPr>
        <p:spPr>
          <a:xfrm>
            <a:off x="311700" y="3621825"/>
            <a:ext cx="8520600" cy="9471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Shape 9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Move to Highlands</a:t>
            </a:r>
          </a:p>
        </p:txBody>
      </p:sp>
      <p:sp>
        <p:nvSpPr>
          <p:cNvPr id="901" name="Shape 901"/>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pic>
        <p:nvPicPr>
          <p:cNvPr id="902" name="Shape 902"/>
          <p:cNvPicPr preferRelativeResize="0"/>
          <p:nvPr/>
        </p:nvPicPr>
        <p:blipFill>
          <a:blip r:embed="rId4">
            <a:alphaModFix/>
          </a:blip>
          <a:stretch>
            <a:fillRect/>
          </a:stretch>
        </p:blipFill>
        <p:spPr>
          <a:xfrm>
            <a:off x="2075699" y="1248378"/>
            <a:ext cx="4992600" cy="3744424"/>
          </a:xfrm>
          <a:prstGeom prst="rect">
            <a:avLst/>
          </a:prstGeom>
          <a:noFill/>
          <a:ln>
            <a:noFill/>
          </a:ln>
        </p:spPr>
      </p:pic>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Shape 907"/>
          <p:cNvSpPr txBox="1">
            <a:spLocks noGrp="1"/>
          </p:cNvSpPr>
          <p:nvPr>
            <p:ph type="title"/>
          </p:nvPr>
        </p:nvSpPr>
        <p:spPr>
          <a:xfrm>
            <a:off x="311700" y="445025"/>
            <a:ext cx="8520600" cy="1629900"/>
          </a:xfrm>
          <a:prstGeom prst="rect">
            <a:avLst/>
          </a:prstGeom>
        </p:spPr>
        <p:txBody>
          <a:bodyPr lIns="91425" tIns="91425" rIns="91425" bIns="91425" anchor="t" anchorCtr="0">
            <a:noAutofit/>
          </a:bodyPr>
          <a:lstStyle/>
          <a:p>
            <a:pPr lvl="0">
              <a:lnSpc>
                <a:spcPct val="115000"/>
              </a:lnSpc>
              <a:spcBef>
                <a:spcPts val="1200"/>
              </a:spcBef>
              <a:spcAft>
                <a:spcPts val="200"/>
              </a:spcAft>
              <a:buClr>
                <a:schemeClr val="dk1"/>
              </a:buClr>
              <a:buSzPct val="45833"/>
              <a:buFont typeface="Arial"/>
              <a:buNone/>
            </a:pPr>
            <a:r>
              <a:rPr lang="en" sz="2400" b="1"/>
              <a:t>During your migration have you ever encountered issues finding available pasture for your livestock to graze on?</a:t>
            </a:r>
          </a:p>
          <a:p>
            <a:pPr lvl="0">
              <a:spcBef>
                <a:spcPts val="0"/>
              </a:spcBef>
              <a:buNone/>
            </a:pPr>
            <a:endParaRPr sz="1800"/>
          </a:p>
        </p:txBody>
      </p:sp>
      <p:sp>
        <p:nvSpPr>
          <p:cNvPr id="908" name="Shape 908"/>
          <p:cNvSpPr txBox="1">
            <a:spLocks noGrp="1"/>
          </p:cNvSpPr>
          <p:nvPr>
            <p:ph type="body" idx="1"/>
          </p:nvPr>
        </p:nvSpPr>
        <p:spPr>
          <a:xfrm>
            <a:off x="1531725" y="1608950"/>
            <a:ext cx="2844900" cy="2355600"/>
          </a:xfrm>
          <a:prstGeom prst="rect">
            <a:avLst/>
          </a:prstGeom>
        </p:spPr>
        <p:txBody>
          <a:bodyPr lIns="91425" tIns="91425" rIns="91425" bIns="91425" anchor="ctr" anchorCtr="0">
            <a:noAutofit/>
          </a:bodyPr>
          <a:lstStyle/>
          <a:p>
            <a:pPr lvl="0">
              <a:spcBef>
                <a:spcPts val="0"/>
              </a:spcBef>
              <a:buNone/>
            </a:pPr>
            <a:r>
              <a:rPr lang="en" sz="3600" u="sng">
                <a:solidFill>
                  <a:schemeClr val="hlink"/>
                </a:solidFill>
                <a:hlinkClick r:id="rId3"/>
              </a:rPr>
              <a:t>Yes</a:t>
            </a:r>
          </a:p>
        </p:txBody>
      </p:sp>
      <p:sp>
        <p:nvSpPr>
          <p:cNvPr id="909" name="Shape 909"/>
          <p:cNvSpPr txBox="1"/>
          <p:nvPr/>
        </p:nvSpPr>
        <p:spPr>
          <a:xfrm>
            <a:off x="5360250" y="2389400"/>
            <a:ext cx="2238600" cy="1798200"/>
          </a:xfrm>
          <a:prstGeom prst="rect">
            <a:avLst/>
          </a:prstGeom>
          <a:noFill/>
          <a:ln>
            <a:noFill/>
          </a:ln>
        </p:spPr>
        <p:txBody>
          <a:bodyPr lIns="91425" tIns="91425" rIns="91425" bIns="91425" anchor="t" anchorCtr="0">
            <a:noAutofit/>
          </a:bodyPr>
          <a:lstStyle/>
          <a:p>
            <a:pPr lvl="0">
              <a:spcBef>
                <a:spcPts val="0"/>
              </a:spcBef>
              <a:buNone/>
            </a:pPr>
            <a:r>
              <a:rPr lang="en" sz="3600" u="sng">
                <a:solidFill>
                  <a:schemeClr val="hlink"/>
                </a:solidFill>
                <a:hlinkClick r:id="rId4"/>
              </a:rPr>
              <a:t>No</a:t>
            </a:r>
          </a:p>
        </p:txBody>
      </p:sp>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915" name="Shape 915"/>
          <p:cNvSpPr txBox="1">
            <a:spLocks noGrp="1"/>
          </p:cNvSpPr>
          <p:nvPr>
            <p:ph type="body" idx="1"/>
          </p:nvPr>
        </p:nvSpPr>
        <p:spPr>
          <a:xfrm>
            <a:off x="311700" y="1152475"/>
            <a:ext cx="3400800" cy="3416400"/>
          </a:xfrm>
          <a:prstGeom prst="rect">
            <a:avLst/>
          </a:prstGeom>
        </p:spPr>
        <p:txBody>
          <a:bodyPr lIns="91425" tIns="91425" rIns="91425" bIns="91425" anchor="ctr" anchorCtr="0">
            <a:noAutofit/>
          </a:bodyPr>
          <a:lstStyle/>
          <a:p>
            <a:pPr lvl="0">
              <a:spcBef>
                <a:spcPts val="0"/>
              </a:spcBef>
              <a:buNone/>
            </a:pPr>
            <a:r>
              <a:rPr lang="en">
                <a:solidFill>
                  <a:schemeClr val="dk1"/>
                </a:solidFill>
              </a:rPr>
              <a:t>Do you allow your livestock to graze on farmers land without permission?</a:t>
            </a:r>
          </a:p>
          <a:p>
            <a:pPr lvl="0">
              <a:spcBef>
                <a:spcPts val="0"/>
              </a:spcBef>
              <a:buNone/>
            </a:pPr>
            <a:r>
              <a:rPr lang="en" sz="4800" u="sng">
                <a:solidFill>
                  <a:schemeClr val="hlink"/>
                </a:solidFill>
                <a:hlinkClick r:id="rId3"/>
              </a:rPr>
              <a:t>Yes </a:t>
            </a:r>
            <a:r>
              <a:rPr lang="en" u="sng">
                <a:solidFill>
                  <a:schemeClr val="hlink"/>
                </a:solidFill>
                <a:hlinkClick r:id="rId3"/>
              </a:rPr>
              <a:t>	</a:t>
            </a:r>
            <a:r>
              <a:rPr lang="en"/>
              <a:t>	</a:t>
            </a:r>
            <a:r>
              <a:rPr lang="en" sz="4800" u="sng">
                <a:solidFill>
                  <a:schemeClr val="hlink"/>
                </a:solidFill>
                <a:hlinkClick r:id="rId4"/>
              </a:rPr>
              <a:t>No</a:t>
            </a:r>
          </a:p>
        </p:txBody>
      </p:sp>
      <p:sp>
        <p:nvSpPr>
          <p:cNvPr id="916" name="Shape 916"/>
          <p:cNvSpPr txBox="1">
            <a:spLocks noGrp="1"/>
          </p:cNvSpPr>
          <p:nvPr>
            <p:ph type="body" idx="1"/>
          </p:nvPr>
        </p:nvSpPr>
        <p:spPr>
          <a:xfrm>
            <a:off x="5431550" y="1152475"/>
            <a:ext cx="3400800" cy="3416400"/>
          </a:xfrm>
          <a:prstGeom prst="rect">
            <a:avLst/>
          </a:prstGeom>
        </p:spPr>
        <p:txBody>
          <a:bodyPr lIns="91425" tIns="91425" rIns="91425" bIns="91425" anchor="ctr" anchorCtr="0">
            <a:noAutofit/>
          </a:bodyPr>
          <a:lstStyle/>
          <a:p>
            <a:pPr lvl="0">
              <a:spcBef>
                <a:spcPts val="0"/>
              </a:spcBef>
              <a:buNone/>
            </a:pPr>
            <a:r>
              <a:rPr lang="en">
                <a:solidFill>
                  <a:schemeClr val="dk1"/>
                </a:solidFill>
              </a:rPr>
              <a:t>Are there grazing associations/committees along your migration route?</a:t>
            </a:r>
          </a:p>
          <a:p>
            <a:pPr lvl="0" rtl="0">
              <a:spcBef>
                <a:spcPts val="0"/>
              </a:spcBef>
              <a:buNone/>
            </a:pPr>
            <a:r>
              <a:rPr lang="en" sz="4800" u="sng">
                <a:solidFill>
                  <a:schemeClr val="hlink"/>
                </a:solidFill>
                <a:hlinkClick r:id="rId5"/>
              </a:rPr>
              <a:t>Yes</a:t>
            </a:r>
            <a:r>
              <a:rPr lang="en" sz="4800"/>
              <a:t>	</a:t>
            </a:r>
            <a:r>
              <a:rPr lang="en"/>
              <a:t>		</a:t>
            </a:r>
            <a:r>
              <a:rPr lang="en" sz="4800" u="sng">
                <a:solidFill>
                  <a:schemeClr val="hlink"/>
                </a:solidFill>
                <a:hlinkClick r:id="rId6"/>
              </a:rPr>
              <a:t>No</a:t>
            </a:r>
          </a:p>
        </p:txBody>
      </p:sp>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Shape 921"/>
          <p:cNvSpPr txBox="1">
            <a:spLocks noGrp="1"/>
          </p:cNvSpPr>
          <p:nvPr>
            <p:ph type="title"/>
          </p:nvPr>
        </p:nvSpPr>
        <p:spPr>
          <a:xfrm>
            <a:off x="311700" y="445025"/>
            <a:ext cx="8520600" cy="1064100"/>
          </a:xfrm>
          <a:prstGeom prst="rect">
            <a:avLst/>
          </a:prstGeom>
        </p:spPr>
        <p:txBody>
          <a:bodyPr lIns="91425" tIns="91425" rIns="91425" bIns="91425" anchor="t" anchorCtr="0">
            <a:noAutofit/>
          </a:bodyPr>
          <a:lstStyle/>
          <a:p>
            <a:pPr lvl="0">
              <a:spcBef>
                <a:spcPts val="0"/>
              </a:spcBef>
              <a:buNone/>
            </a:pPr>
            <a:r>
              <a:rPr lang="en"/>
              <a:t>Would you make an agreement with a grazing committee if they were available? </a:t>
            </a:r>
          </a:p>
        </p:txBody>
      </p:sp>
      <p:sp>
        <p:nvSpPr>
          <p:cNvPr id="922" name="Shape 922"/>
          <p:cNvSpPr txBox="1">
            <a:spLocks noGrp="1"/>
          </p:cNvSpPr>
          <p:nvPr>
            <p:ph type="body" idx="1"/>
          </p:nvPr>
        </p:nvSpPr>
        <p:spPr>
          <a:xfrm>
            <a:off x="1468650" y="1798350"/>
            <a:ext cx="1700400" cy="2770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923" name="Shape 923"/>
          <p:cNvSpPr txBox="1">
            <a:spLocks noGrp="1"/>
          </p:cNvSpPr>
          <p:nvPr>
            <p:ph type="body" idx="1"/>
          </p:nvPr>
        </p:nvSpPr>
        <p:spPr>
          <a:xfrm>
            <a:off x="6563375" y="1798350"/>
            <a:ext cx="1700400" cy="27705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allow your livestock to graze on farmers land without permission?</a:t>
            </a:r>
          </a:p>
        </p:txBody>
      </p:sp>
      <p:sp>
        <p:nvSpPr>
          <p:cNvPr id="929" name="Shape 929"/>
          <p:cNvSpPr txBox="1">
            <a:spLocks noGrp="1"/>
          </p:cNvSpPr>
          <p:nvPr>
            <p:ph type="body" idx="1"/>
          </p:nvPr>
        </p:nvSpPr>
        <p:spPr>
          <a:xfrm>
            <a:off x="1292600" y="1924100"/>
            <a:ext cx="2932800" cy="2644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930" name="Shape 930"/>
          <p:cNvSpPr txBox="1">
            <a:spLocks noGrp="1"/>
          </p:cNvSpPr>
          <p:nvPr>
            <p:ph type="body" idx="1"/>
          </p:nvPr>
        </p:nvSpPr>
        <p:spPr>
          <a:xfrm>
            <a:off x="5670475" y="1924100"/>
            <a:ext cx="2932800" cy="26448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Shape 9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resulted in death of livestock?</a:t>
            </a:r>
          </a:p>
        </p:txBody>
      </p:sp>
      <p:sp>
        <p:nvSpPr>
          <p:cNvPr id="936" name="Shape 936"/>
          <p:cNvSpPr txBox="1">
            <a:spLocks noGrp="1"/>
          </p:cNvSpPr>
          <p:nvPr>
            <p:ph type="body" idx="1"/>
          </p:nvPr>
        </p:nvSpPr>
        <p:spPr>
          <a:xfrm>
            <a:off x="462625" y="1152475"/>
            <a:ext cx="26310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937" name="Shape 937"/>
          <p:cNvSpPr txBox="1">
            <a:spLocks noGrp="1"/>
          </p:cNvSpPr>
          <p:nvPr>
            <p:ph type="body" idx="1"/>
          </p:nvPr>
        </p:nvSpPr>
        <p:spPr>
          <a:xfrm>
            <a:off x="5356075" y="1152475"/>
            <a:ext cx="26310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Were you able to get property rights?</a:t>
            </a:r>
          </a:p>
        </p:txBody>
      </p:sp>
      <p:sp>
        <p:nvSpPr>
          <p:cNvPr id="147" name="Shape 147"/>
          <p:cNvSpPr txBox="1">
            <a:spLocks noGrp="1"/>
          </p:cNvSpPr>
          <p:nvPr>
            <p:ph type="body" idx="1"/>
          </p:nvPr>
        </p:nvSpPr>
        <p:spPr>
          <a:xfrm>
            <a:off x="311700" y="1152475"/>
            <a:ext cx="32472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48" name="Shape 148"/>
          <p:cNvSpPr txBox="1">
            <a:spLocks noGrp="1"/>
          </p:cNvSpPr>
          <p:nvPr>
            <p:ph type="body" idx="1"/>
          </p:nvPr>
        </p:nvSpPr>
        <p:spPr>
          <a:xfrm>
            <a:off x="4941100" y="1152475"/>
            <a:ext cx="32472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Shape 9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943" name="Shape 943"/>
          <p:cNvSpPr txBox="1">
            <a:spLocks noGrp="1"/>
          </p:cNvSpPr>
          <p:nvPr>
            <p:ph type="body" idx="1"/>
          </p:nvPr>
        </p:nvSpPr>
        <p:spPr>
          <a:xfrm>
            <a:off x="4637750" y="1304875"/>
            <a:ext cx="29832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944" name="Shape 944"/>
          <p:cNvSpPr txBox="1">
            <a:spLocks noGrp="1"/>
          </p:cNvSpPr>
          <p:nvPr>
            <p:ph type="body" idx="1"/>
          </p:nvPr>
        </p:nvSpPr>
        <p:spPr>
          <a:xfrm>
            <a:off x="1030000" y="1304875"/>
            <a:ext cx="29832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Shape 9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950" name="Shape 950"/>
          <p:cNvSpPr txBox="1">
            <a:spLocks noGrp="1"/>
          </p:cNvSpPr>
          <p:nvPr>
            <p:ph type="body" idx="1"/>
          </p:nvPr>
        </p:nvSpPr>
        <p:spPr>
          <a:xfrm>
            <a:off x="311700" y="2741525"/>
            <a:ext cx="8520600" cy="1827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didn’t create tension between you and the landowners. Your financial well-being is worse than when you started your journey. </a:t>
            </a:r>
          </a:p>
        </p:txBody>
      </p:sp>
      <p:sp>
        <p:nvSpPr>
          <p:cNvPr id="956" name="Shape 956"/>
          <p:cNvSpPr txBox="1">
            <a:spLocks noGrp="1"/>
          </p:cNvSpPr>
          <p:nvPr>
            <p:ph type="body" idx="1"/>
          </p:nvPr>
        </p:nvSpPr>
        <p:spPr>
          <a:xfrm>
            <a:off x="311700" y="4288350"/>
            <a:ext cx="8520600" cy="280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Shape 9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962" name="Shape 962"/>
          <p:cNvSpPr txBox="1">
            <a:spLocks noGrp="1"/>
          </p:cNvSpPr>
          <p:nvPr>
            <p:ph type="body" idx="1"/>
          </p:nvPr>
        </p:nvSpPr>
        <p:spPr>
          <a:xfrm>
            <a:off x="311700" y="2867275"/>
            <a:ext cx="8520600" cy="1701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Shape 9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a:t>
            </a:r>
          </a:p>
        </p:txBody>
      </p:sp>
      <p:sp>
        <p:nvSpPr>
          <p:cNvPr id="968" name="Shape 968"/>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974" name="Shape 974"/>
          <p:cNvSpPr txBox="1">
            <a:spLocks noGrp="1"/>
          </p:cNvSpPr>
          <p:nvPr>
            <p:ph type="body" idx="1"/>
          </p:nvPr>
        </p:nvSpPr>
        <p:spPr>
          <a:xfrm>
            <a:off x="311700" y="1152475"/>
            <a:ext cx="22788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975" name="Shape 975"/>
          <p:cNvSpPr txBox="1">
            <a:spLocks noGrp="1"/>
          </p:cNvSpPr>
          <p:nvPr>
            <p:ph type="body" idx="1"/>
          </p:nvPr>
        </p:nvSpPr>
        <p:spPr>
          <a:xfrm>
            <a:off x="5456675" y="1254575"/>
            <a:ext cx="22788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981" name="Shape 981"/>
          <p:cNvSpPr txBox="1">
            <a:spLocks noGrp="1"/>
          </p:cNvSpPr>
          <p:nvPr>
            <p:ph type="body" idx="1"/>
          </p:nvPr>
        </p:nvSpPr>
        <p:spPr>
          <a:xfrm>
            <a:off x="311700" y="2578050"/>
            <a:ext cx="8520600" cy="1990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Shape 9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a:t>
            </a:r>
          </a:p>
        </p:txBody>
      </p:sp>
      <p:sp>
        <p:nvSpPr>
          <p:cNvPr id="987" name="Shape 987"/>
          <p:cNvSpPr txBox="1">
            <a:spLocks noGrp="1"/>
          </p:cNvSpPr>
          <p:nvPr>
            <p:ph type="body" idx="1"/>
          </p:nvPr>
        </p:nvSpPr>
        <p:spPr>
          <a:xfrm rot="10800000" flipH="1">
            <a:off x="311700" y="4568800"/>
            <a:ext cx="8520600" cy="210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Shape 992"/>
          <p:cNvSpPr txBox="1">
            <a:spLocks noGrp="1"/>
          </p:cNvSpPr>
          <p:nvPr>
            <p:ph type="title"/>
          </p:nvPr>
        </p:nvSpPr>
        <p:spPr>
          <a:xfrm>
            <a:off x="311700" y="445025"/>
            <a:ext cx="8520600" cy="19065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993" name="Shape 993"/>
          <p:cNvSpPr txBox="1">
            <a:spLocks noGrp="1"/>
          </p:cNvSpPr>
          <p:nvPr>
            <p:ph type="body" idx="1"/>
          </p:nvPr>
        </p:nvSpPr>
        <p:spPr>
          <a:xfrm>
            <a:off x="311700" y="3181675"/>
            <a:ext cx="8520600" cy="1387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Shape 99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a:t>
            </a:r>
          </a:p>
        </p:txBody>
      </p:sp>
      <p:sp>
        <p:nvSpPr>
          <p:cNvPr id="999" name="Shape 999"/>
          <p:cNvSpPr txBox="1">
            <a:spLocks noGrp="1"/>
          </p:cNvSpPr>
          <p:nvPr>
            <p:ph type="body" idx="1"/>
          </p:nvPr>
        </p:nvSpPr>
        <p:spPr>
          <a:xfrm>
            <a:off x="311700" y="4099700"/>
            <a:ext cx="8520600" cy="4692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purchased Index Based Livestock Insurance?</a:t>
            </a:r>
          </a:p>
        </p:txBody>
      </p:sp>
      <p:sp>
        <p:nvSpPr>
          <p:cNvPr id="154" name="Shape 154"/>
          <p:cNvSpPr txBox="1">
            <a:spLocks noGrp="1"/>
          </p:cNvSpPr>
          <p:nvPr>
            <p:ph type="body" idx="1"/>
          </p:nvPr>
        </p:nvSpPr>
        <p:spPr>
          <a:xfrm>
            <a:off x="311700" y="1986975"/>
            <a:ext cx="2505300" cy="2581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55" name="Shape 155"/>
          <p:cNvSpPr txBox="1">
            <a:spLocks noGrp="1"/>
          </p:cNvSpPr>
          <p:nvPr>
            <p:ph type="body" idx="1"/>
          </p:nvPr>
        </p:nvSpPr>
        <p:spPr>
          <a:xfrm>
            <a:off x="5268050" y="1986975"/>
            <a:ext cx="2505300" cy="25818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Due to the increased amount of tension between pastoralists and landowners cement markers have been built. These markers indicate the path that pastoralists can take. You are not allowed to let your livestock graze anywhere other than these paths.  </a:t>
            </a:r>
          </a:p>
        </p:txBody>
      </p:sp>
      <p:sp>
        <p:nvSpPr>
          <p:cNvPr id="1005" name="Shape 1005"/>
          <p:cNvSpPr txBox="1">
            <a:spLocks noGrp="1"/>
          </p:cNvSpPr>
          <p:nvPr>
            <p:ph type="body" idx="1"/>
          </p:nvPr>
        </p:nvSpPr>
        <p:spPr>
          <a:xfrm>
            <a:off x="311700" y="2905000"/>
            <a:ext cx="8520600" cy="167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Shape 101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1011" name="Shape 1011"/>
          <p:cNvSpPr txBox="1">
            <a:spLocks noGrp="1"/>
          </p:cNvSpPr>
          <p:nvPr>
            <p:ph type="body" idx="1"/>
          </p:nvPr>
        </p:nvSpPr>
        <p:spPr>
          <a:xfrm>
            <a:off x="311700" y="1152475"/>
            <a:ext cx="26310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012" name="Shape 1012"/>
          <p:cNvSpPr txBox="1">
            <a:spLocks noGrp="1"/>
          </p:cNvSpPr>
          <p:nvPr>
            <p:ph type="body" idx="1"/>
          </p:nvPr>
        </p:nvSpPr>
        <p:spPr>
          <a:xfrm>
            <a:off x="5833975" y="1152475"/>
            <a:ext cx="26310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and since you didn't purchase IBLI you aren't compensated for any livestock</a:t>
            </a:r>
          </a:p>
        </p:txBody>
      </p:sp>
      <p:sp>
        <p:nvSpPr>
          <p:cNvPr id="1018" name="Shape 1018"/>
          <p:cNvSpPr txBox="1">
            <a:spLocks noGrp="1"/>
          </p:cNvSpPr>
          <p:nvPr>
            <p:ph type="body" idx="1"/>
          </p:nvPr>
        </p:nvSpPr>
        <p:spPr>
          <a:xfrm>
            <a:off x="311700" y="2716375"/>
            <a:ext cx="8520600" cy="1852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a:t>
            </a:r>
          </a:p>
        </p:txBody>
      </p:sp>
      <p:sp>
        <p:nvSpPr>
          <p:cNvPr id="1024" name="Shape 1024"/>
          <p:cNvSpPr txBox="1">
            <a:spLocks noGrp="1"/>
          </p:cNvSpPr>
          <p:nvPr>
            <p:ph type="body" idx="1"/>
          </p:nvPr>
        </p:nvSpPr>
        <p:spPr>
          <a:xfrm>
            <a:off x="311700" y="3848200"/>
            <a:ext cx="8520600" cy="720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Shape 10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but since you have IBLI you are compensated for drought/any potential livestock deaths. </a:t>
            </a:r>
          </a:p>
        </p:txBody>
      </p:sp>
      <p:sp>
        <p:nvSpPr>
          <p:cNvPr id="1030" name="Shape 1030"/>
          <p:cNvSpPr txBox="1">
            <a:spLocks noGrp="1"/>
          </p:cNvSpPr>
          <p:nvPr>
            <p:ph type="body" idx="1"/>
          </p:nvPr>
        </p:nvSpPr>
        <p:spPr>
          <a:xfrm>
            <a:off x="311700" y="3043350"/>
            <a:ext cx="8520600" cy="1525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a:t>
            </a:r>
          </a:p>
        </p:txBody>
      </p:sp>
      <p:sp>
        <p:nvSpPr>
          <p:cNvPr id="1036" name="Shape 1036"/>
          <p:cNvSpPr txBox="1">
            <a:spLocks noGrp="1"/>
          </p:cNvSpPr>
          <p:nvPr>
            <p:ph type="body" idx="1"/>
          </p:nvPr>
        </p:nvSpPr>
        <p:spPr>
          <a:xfrm>
            <a:off x="311700" y="3873350"/>
            <a:ext cx="8520600" cy="695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Shape 104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have made a land administration agreement with a farmer. You can allow your livestock to graze during the daytime and not during the rainy season. You also have to pay a grazing fee to the farmer to prevent free-riding.</a:t>
            </a:r>
          </a:p>
        </p:txBody>
      </p:sp>
      <p:sp>
        <p:nvSpPr>
          <p:cNvPr id="1042" name="Shape 1042"/>
          <p:cNvSpPr txBox="1">
            <a:spLocks noGrp="1"/>
          </p:cNvSpPr>
          <p:nvPr>
            <p:ph type="body" idx="1"/>
          </p:nvPr>
        </p:nvSpPr>
        <p:spPr>
          <a:xfrm>
            <a:off x="311700" y="2930150"/>
            <a:ext cx="8520600" cy="1638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you are able to benefit from the grazing agreement; however, it's time to move towards your seasonal defendant location (high lands/low lands)</a:t>
            </a:r>
          </a:p>
        </p:txBody>
      </p:sp>
      <p:sp>
        <p:nvSpPr>
          <p:cNvPr id="1048" name="Shape 1048"/>
          <p:cNvSpPr txBox="1">
            <a:spLocks noGrp="1"/>
          </p:cNvSpPr>
          <p:nvPr>
            <p:ph type="body" idx="1"/>
          </p:nvPr>
        </p:nvSpPr>
        <p:spPr>
          <a:xfrm>
            <a:off x="311700" y="3282275"/>
            <a:ext cx="8520600" cy="1286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Shape 10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made agreements with other stakeholders along your route?</a:t>
            </a:r>
          </a:p>
        </p:txBody>
      </p:sp>
      <p:sp>
        <p:nvSpPr>
          <p:cNvPr id="1054" name="Shape 1054"/>
          <p:cNvSpPr txBox="1">
            <a:spLocks noGrp="1"/>
          </p:cNvSpPr>
          <p:nvPr>
            <p:ph type="body" idx="1"/>
          </p:nvPr>
        </p:nvSpPr>
        <p:spPr>
          <a:xfrm>
            <a:off x="311700" y="1685150"/>
            <a:ext cx="2102700" cy="2883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055" name="Shape 1055"/>
          <p:cNvSpPr txBox="1">
            <a:spLocks noGrp="1"/>
          </p:cNvSpPr>
          <p:nvPr>
            <p:ph type="body" idx="1"/>
          </p:nvPr>
        </p:nvSpPr>
        <p:spPr>
          <a:xfrm>
            <a:off x="5997450" y="1762100"/>
            <a:ext cx="2102700" cy="28836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Shape 10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lose a significant amount of your livestock due to the drought and lack of other grazing agreements along the way. </a:t>
            </a:r>
          </a:p>
        </p:txBody>
      </p:sp>
      <p:sp>
        <p:nvSpPr>
          <p:cNvPr id="1061" name="Shape 1061"/>
          <p:cNvSpPr txBox="1">
            <a:spLocks noGrp="1"/>
          </p:cNvSpPr>
          <p:nvPr>
            <p:ph type="body" idx="1"/>
          </p:nvPr>
        </p:nvSpPr>
        <p:spPr>
          <a:xfrm>
            <a:off x="311700" y="2414550"/>
            <a:ext cx="8520600" cy="2154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however because you didn't purchase IBLI you will not be compensated.</a:t>
            </a:r>
          </a:p>
        </p:txBody>
      </p:sp>
      <p:sp>
        <p:nvSpPr>
          <p:cNvPr id="161" name="Shape 161"/>
          <p:cNvSpPr txBox="1">
            <a:spLocks noGrp="1"/>
          </p:cNvSpPr>
          <p:nvPr>
            <p:ph type="body" idx="1"/>
          </p:nvPr>
        </p:nvSpPr>
        <p:spPr>
          <a:xfrm>
            <a:off x="311700" y="2288800"/>
            <a:ext cx="8520600" cy="2280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067" name="Shape 1067"/>
          <p:cNvSpPr txBox="1">
            <a:spLocks noGrp="1"/>
          </p:cNvSpPr>
          <p:nvPr>
            <p:ph type="body" idx="1"/>
          </p:nvPr>
        </p:nvSpPr>
        <p:spPr>
          <a:xfrm>
            <a:off x="311700" y="1152475"/>
            <a:ext cx="25305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068" name="Shape 1068"/>
          <p:cNvSpPr txBox="1">
            <a:spLocks noGrp="1"/>
          </p:cNvSpPr>
          <p:nvPr>
            <p:ph type="body" idx="1"/>
          </p:nvPr>
        </p:nvSpPr>
        <p:spPr>
          <a:xfrm>
            <a:off x="5318350" y="1152475"/>
            <a:ext cx="25305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Shape 1073"/>
          <p:cNvSpPr txBox="1">
            <a:spLocks noGrp="1"/>
          </p:cNvSpPr>
          <p:nvPr>
            <p:ph type="title"/>
          </p:nvPr>
        </p:nvSpPr>
        <p:spPr>
          <a:xfrm>
            <a:off x="311700" y="445025"/>
            <a:ext cx="8520600" cy="1353300"/>
          </a:xfrm>
          <a:prstGeom prst="rect">
            <a:avLst/>
          </a:prstGeom>
        </p:spPr>
        <p:txBody>
          <a:bodyPr lIns="91425" tIns="91425" rIns="91425" bIns="91425" anchor="t" anchorCtr="0">
            <a:noAutofit/>
          </a:bodyPr>
          <a:lstStyle/>
          <a:p>
            <a:pPr lvl="0">
              <a:spcBef>
                <a:spcPts val="0"/>
              </a:spcBef>
              <a:buNone/>
            </a:pPr>
            <a:r>
              <a:rPr lang="en"/>
              <a:t>Then you are not compensated for the drought/lack of vegetation experienced this season. </a:t>
            </a:r>
          </a:p>
        </p:txBody>
      </p:sp>
      <p:sp>
        <p:nvSpPr>
          <p:cNvPr id="1074" name="Shape 1074"/>
          <p:cNvSpPr txBox="1">
            <a:spLocks noGrp="1"/>
          </p:cNvSpPr>
          <p:nvPr>
            <p:ph type="body" idx="1"/>
          </p:nvPr>
        </p:nvSpPr>
        <p:spPr>
          <a:xfrm>
            <a:off x="311700" y="2313950"/>
            <a:ext cx="8520600" cy="2254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Shape 10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weren't able to buy new livestock because you weren't compensated for the drought  experienced this season. You reach your final destination not</a:t>
            </a:r>
          </a:p>
        </p:txBody>
      </p:sp>
      <p:sp>
        <p:nvSpPr>
          <p:cNvPr id="1080" name="Shape 1080"/>
          <p:cNvSpPr txBox="1">
            <a:spLocks noGrp="1"/>
          </p:cNvSpPr>
          <p:nvPr>
            <p:ph type="body" idx="1"/>
          </p:nvPr>
        </p:nvSpPr>
        <p:spPr>
          <a:xfrm>
            <a:off x="311700" y="2389400"/>
            <a:ext cx="8520600" cy="2179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Shape 1085"/>
          <p:cNvSpPr txBox="1">
            <a:spLocks noGrp="1"/>
          </p:cNvSpPr>
          <p:nvPr>
            <p:ph type="title"/>
          </p:nvPr>
        </p:nvSpPr>
        <p:spPr>
          <a:xfrm>
            <a:off x="311700" y="445025"/>
            <a:ext cx="8520600" cy="1365900"/>
          </a:xfrm>
          <a:prstGeom prst="rect">
            <a:avLst/>
          </a:prstGeom>
        </p:spPr>
        <p:txBody>
          <a:bodyPr lIns="91425" tIns="91425" rIns="91425" bIns="91425" anchor="t" anchorCtr="0">
            <a:noAutofit/>
          </a:bodyPr>
          <a:lstStyle/>
          <a:p>
            <a:pPr lvl="0">
              <a:spcBef>
                <a:spcPts val="0"/>
              </a:spcBef>
              <a:buNone/>
            </a:pPr>
            <a:r>
              <a:rPr lang="en"/>
              <a:t>Then you are compensated for drought/lack of vegetation experienced this season.</a:t>
            </a:r>
          </a:p>
        </p:txBody>
      </p:sp>
      <p:sp>
        <p:nvSpPr>
          <p:cNvPr id="1086" name="Shape 1086"/>
          <p:cNvSpPr txBox="1">
            <a:spLocks noGrp="1"/>
          </p:cNvSpPr>
          <p:nvPr>
            <p:ph type="body" idx="1"/>
          </p:nvPr>
        </p:nvSpPr>
        <p:spPr>
          <a:xfrm>
            <a:off x="311700" y="2313950"/>
            <a:ext cx="8520600" cy="2254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Shape 109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aren't able buy new livestock because you lost a lot of livestock along the way because of the drought. end You make up for the lost livestock because you purchased IBLI. You are no worse off now than you were at the start of your journey.</a:t>
            </a:r>
          </a:p>
        </p:txBody>
      </p:sp>
      <p:sp>
        <p:nvSpPr>
          <p:cNvPr id="1092" name="Shape 1092"/>
          <p:cNvSpPr txBox="1">
            <a:spLocks noGrp="1"/>
          </p:cNvSpPr>
          <p:nvPr>
            <p:ph type="body" idx="1"/>
          </p:nvPr>
        </p:nvSpPr>
        <p:spPr>
          <a:xfrm>
            <a:off x="311700" y="3181675"/>
            <a:ext cx="8520600" cy="13872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Shape 1097"/>
          <p:cNvSpPr txBox="1">
            <a:spLocks noGrp="1"/>
          </p:cNvSpPr>
          <p:nvPr>
            <p:ph type="title"/>
          </p:nvPr>
        </p:nvSpPr>
        <p:spPr>
          <a:xfrm>
            <a:off x="311700" y="445025"/>
            <a:ext cx="8520600" cy="1126800"/>
          </a:xfrm>
          <a:prstGeom prst="rect">
            <a:avLst/>
          </a:prstGeom>
        </p:spPr>
        <p:txBody>
          <a:bodyPr lIns="91425" tIns="91425" rIns="91425" bIns="91425" anchor="t" anchorCtr="0">
            <a:noAutofit/>
          </a:bodyPr>
          <a:lstStyle/>
          <a:p>
            <a:pPr lvl="0">
              <a:spcBef>
                <a:spcPts val="0"/>
              </a:spcBef>
              <a:buNone/>
            </a:pPr>
            <a:r>
              <a:rPr lang="en"/>
              <a:t>Your livestock continue to thrive due to their ability to graze on farmers land along your route</a:t>
            </a:r>
          </a:p>
        </p:txBody>
      </p:sp>
      <p:sp>
        <p:nvSpPr>
          <p:cNvPr id="1098" name="Shape 1098"/>
          <p:cNvSpPr txBox="1">
            <a:spLocks noGrp="1"/>
          </p:cNvSpPr>
          <p:nvPr>
            <p:ph type="body" idx="1"/>
          </p:nvPr>
        </p:nvSpPr>
        <p:spPr>
          <a:xfrm>
            <a:off x="311700" y="2188200"/>
            <a:ext cx="8520600" cy="2380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Shape 110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 </a:t>
            </a:r>
          </a:p>
        </p:txBody>
      </p:sp>
      <p:sp>
        <p:nvSpPr>
          <p:cNvPr id="1104" name="Shape 1104"/>
          <p:cNvSpPr txBox="1">
            <a:spLocks noGrp="1"/>
          </p:cNvSpPr>
          <p:nvPr>
            <p:ph type="body" idx="1"/>
          </p:nvPr>
        </p:nvSpPr>
        <p:spPr>
          <a:xfrm>
            <a:off x="311700" y="1152475"/>
            <a:ext cx="2756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105" name="Shape 1105"/>
          <p:cNvSpPr txBox="1">
            <a:spLocks noGrp="1"/>
          </p:cNvSpPr>
          <p:nvPr>
            <p:ph type="body" idx="1"/>
          </p:nvPr>
        </p:nvSpPr>
        <p:spPr>
          <a:xfrm>
            <a:off x="5645325" y="1204275"/>
            <a:ext cx="2756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Shape 111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compensated for the drought experienced this season. You only experienced minimal deaths of livestock because they were able to graze more frequently due to your agreements with stakeholders along the way. You are no worse off than you were when you started. </a:t>
            </a:r>
          </a:p>
        </p:txBody>
      </p:sp>
      <p:sp>
        <p:nvSpPr>
          <p:cNvPr id="1111" name="Shape 1111"/>
          <p:cNvSpPr txBox="1">
            <a:spLocks noGrp="1"/>
          </p:cNvSpPr>
          <p:nvPr>
            <p:ph type="body" idx="1"/>
          </p:nvPr>
        </p:nvSpPr>
        <p:spPr>
          <a:xfrm>
            <a:off x="311700" y="3722425"/>
            <a:ext cx="8520600" cy="846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Shape 11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a:t>
            </a:r>
          </a:p>
        </p:txBody>
      </p:sp>
      <p:sp>
        <p:nvSpPr>
          <p:cNvPr id="1117" name="Shape 1117"/>
          <p:cNvSpPr txBox="1">
            <a:spLocks noGrp="1"/>
          </p:cNvSpPr>
          <p:nvPr>
            <p:ph type="body" idx="1"/>
          </p:nvPr>
        </p:nvSpPr>
        <p:spPr>
          <a:xfrm>
            <a:off x="311700" y="3996175"/>
            <a:ext cx="8520600" cy="572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Shape 112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created an agreement with grazing associations/committees that allow you to graze on others land?</a:t>
            </a:r>
          </a:p>
        </p:txBody>
      </p:sp>
      <p:sp>
        <p:nvSpPr>
          <p:cNvPr id="1123" name="Shape 1123"/>
          <p:cNvSpPr txBox="1">
            <a:spLocks noGrp="1"/>
          </p:cNvSpPr>
          <p:nvPr>
            <p:ph type="body" idx="1"/>
          </p:nvPr>
        </p:nvSpPr>
        <p:spPr>
          <a:xfrm>
            <a:off x="311700" y="2112725"/>
            <a:ext cx="1800900" cy="2456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124" name="Shape 1124"/>
          <p:cNvSpPr txBox="1">
            <a:spLocks noGrp="1"/>
          </p:cNvSpPr>
          <p:nvPr>
            <p:ph type="body" idx="1"/>
          </p:nvPr>
        </p:nvSpPr>
        <p:spPr>
          <a:xfrm>
            <a:off x="6236375" y="2290275"/>
            <a:ext cx="1800900" cy="24561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fact that you weren't able to purchase property rights nor do you have a land administration agreement your livestock didn't get enough resources; in addition, since you didn't purchased IBLI you weren't compensated for the drought experienced. You are at a worse financial position compared to when you started your journey.</a:t>
            </a:r>
          </a:p>
        </p:txBody>
      </p:sp>
      <p:sp>
        <p:nvSpPr>
          <p:cNvPr id="167" name="Shape 167"/>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Shape 11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allow your livestock to graze on farmers land without permission?</a:t>
            </a:r>
          </a:p>
        </p:txBody>
      </p:sp>
      <p:sp>
        <p:nvSpPr>
          <p:cNvPr id="1130" name="Shape 1130"/>
          <p:cNvSpPr txBox="1">
            <a:spLocks noGrp="1"/>
          </p:cNvSpPr>
          <p:nvPr>
            <p:ph type="body" idx="1"/>
          </p:nvPr>
        </p:nvSpPr>
        <p:spPr>
          <a:xfrm>
            <a:off x="311700" y="1602825"/>
            <a:ext cx="33603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131" name="Shape 1131"/>
          <p:cNvSpPr txBox="1">
            <a:spLocks noGrp="1"/>
          </p:cNvSpPr>
          <p:nvPr>
            <p:ph type="body" idx="1"/>
          </p:nvPr>
        </p:nvSpPr>
        <p:spPr>
          <a:xfrm>
            <a:off x="5180000" y="1602825"/>
            <a:ext cx="33603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resulted in death of livestock?</a:t>
            </a:r>
          </a:p>
        </p:txBody>
      </p:sp>
      <p:sp>
        <p:nvSpPr>
          <p:cNvPr id="1137" name="Shape 1137"/>
          <p:cNvSpPr txBox="1">
            <a:spLocks noGrp="1"/>
          </p:cNvSpPr>
          <p:nvPr>
            <p:ph type="body" idx="1"/>
          </p:nvPr>
        </p:nvSpPr>
        <p:spPr>
          <a:xfrm>
            <a:off x="311700" y="1152475"/>
            <a:ext cx="25806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138" name="Shape 1138"/>
          <p:cNvSpPr txBox="1">
            <a:spLocks noGrp="1"/>
          </p:cNvSpPr>
          <p:nvPr>
            <p:ph type="body" idx="1"/>
          </p:nvPr>
        </p:nvSpPr>
        <p:spPr>
          <a:xfrm>
            <a:off x="5104550" y="1204275"/>
            <a:ext cx="25806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Shape 11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144" name="Shape 1144"/>
          <p:cNvSpPr txBox="1">
            <a:spLocks noGrp="1"/>
          </p:cNvSpPr>
          <p:nvPr>
            <p:ph type="body" idx="1"/>
          </p:nvPr>
        </p:nvSpPr>
        <p:spPr>
          <a:xfrm>
            <a:off x="450050" y="1204275"/>
            <a:ext cx="28950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145" name="Shape 1145"/>
          <p:cNvSpPr txBox="1">
            <a:spLocks noGrp="1"/>
          </p:cNvSpPr>
          <p:nvPr>
            <p:ph type="body" idx="1"/>
          </p:nvPr>
        </p:nvSpPr>
        <p:spPr>
          <a:xfrm>
            <a:off x="5268050" y="1204275"/>
            <a:ext cx="28950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Shape 115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1151" name="Shape 1151"/>
          <p:cNvSpPr txBox="1">
            <a:spLocks noGrp="1"/>
          </p:cNvSpPr>
          <p:nvPr>
            <p:ph type="body" idx="1"/>
          </p:nvPr>
        </p:nvSpPr>
        <p:spPr>
          <a:xfrm>
            <a:off x="311700" y="3370325"/>
            <a:ext cx="8520600" cy="1198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Shape 11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a:t>
            </a:r>
          </a:p>
        </p:txBody>
      </p:sp>
      <p:sp>
        <p:nvSpPr>
          <p:cNvPr id="1157" name="Shape 1157"/>
          <p:cNvSpPr txBox="1">
            <a:spLocks noGrp="1"/>
          </p:cNvSpPr>
          <p:nvPr>
            <p:ph type="body" idx="1"/>
          </p:nvPr>
        </p:nvSpPr>
        <p:spPr>
          <a:xfrm rot="10800000" flipH="1">
            <a:off x="311700" y="4569000"/>
            <a:ext cx="8520600" cy="2601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Shape 116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1163" name="Shape 1163"/>
          <p:cNvSpPr txBox="1">
            <a:spLocks noGrp="1"/>
          </p:cNvSpPr>
          <p:nvPr>
            <p:ph type="body" idx="1"/>
          </p:nvPr>
        </p:nvSpPr>
        <p:spPr>
          <a:xfrm>
            <a:off x="311700" y="3143950"/>
            <a:ext cx="8520600" cy="1425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Shape 11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a:t>
            </a:r>
          </a:p>
        </p:txBody>
      </p:sp>
      <p:sp>
        <p:nvSpPr>
          <p:cNvPr id="1169" name="Shape 1169"/>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Shape 117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175" name="Shape 1175"/>
          <p:cNvSpPr txBox="1">
            <a:spLocks noGrp="1"/>
          </p:cNvSpPr>
          <p:nvPr>
            <p:ph type="body" idx="1"/>
          </p:nvPr>
        </p:nvSpPr>
        <p:spPr>
          <a:xfrm>
            <a:off x="311700" y="1152475"/>
            <a:ext cx="2756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176" name="Shape 1176"/>
          <p:cNvSpPr txBox="1">
            <a:spLocks noGrp="1"/>
          </p:cNvSpPr>
          <p:nvPr>
            <p:ph type="body" idx="1"/>
          </p:nvPr>
        </p:nvSpPr>
        <p:spPr>
          <a:xfrm>
            <a:off x="5456700" y="1229425"/>
            <a:ext cx="2756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Shape 11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1182" name="Shape 1182"/>
          <p:cNvSpPr txBox="1">
            <a:spLocks noGrp="1"/>
          </p:cNvSpPr>
          <p:nvPr>
            <p:ph type="body" idx="1"/>
          </p:nvPr>
        </p:nvSpPr>
        <p:spPr>
          <a:xfrm>
            <a:off x="311700" y="3194250"/>
            <a:ext cx="8520600" cy="1374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Shape 1187"/>
          <p:cNvSpPr txBox="1">
            <a:spLocks noGrp="1"/>
          </p:cNvSpPr>
          <p:nvPr>
            <p:ph type="title"/>
          </p:nvPr>
        </p:nvSpPr>
        <p:spPr>
          <a:xfrm>
            <a:off x="311700" y="36957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a:t>
            </a:r>
          </a:p>
        </p:txBody>
      </p:sp>
      <p:sp>
        <p:nvSpPr>
          <p:cNvPr id="1188" name="Shape 1188"/>
          <p:cNvSpPr txBox="1">
            <a:spLocks noGrp="1"/>
          </p:cNvSpPr>
          <p:nvPr>
            <p:ph type="body" idx="1"/>
          </p:nvPr>
        </p:nvSpPr>
        <p:spPr>
          <a:xfrm rot="10800000" flipH="1">
            <a:off x="311700" y="4568775"/>
            <a:ext cx="8520600" cy="71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however, you will be compensated because you purchased IBLI.</a:t>
            </a:r>
          </a:p>
        </p:txBody>
      </p:sp>
      <p:sp>
        <p:nvSpPr>
          <p:cNvPr id="173" name="Shape 173"/>
          <p:cNvSpPr txBox="1">
            <a:spLocks noGrp="1"/>
          </p:cNvSpPr>
          <p:nvPr>
            <p:ph type="body" idx="1"/>
          </p:nvPr>
        </p:nvSpPr>
        <p:spPr>
          <a:xfrm>
            <a:off x="311700" y="1685150"/>
            <a:ext cx="8520600" cy="2883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Shape 11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1194" name="Shape 1194"/>
          <p:cNvSpPr txBox="1">
            <a:spLocks noGrp="1"/>
          </p:cNvSpPr>
          <p:nvPr>
            <p:ph type="body" idx="1"/>
          </p:nvPr>
        </p:nvSpPr>
        <p:spPr>
          <a:xfrm>
            <a:off x="311700" y="2439700"/>
            <a:ext cx="8520600" cy="2129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Shape 11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a:t>
            </a:r>
          </a:p>
        </p:txBody>
      </p:sp>
    </p:spTree>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Shape 120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caused tension with this landowner?</a:t>
            </a:r>
          </a:p>
        </p:txBody>
      </p:sp>
      <p:sp>
        <p:nvSpPr>
          <p:cNvPr id="1205" name="Shape 1205"/>
          <p:cNvSpPr txBox="1">
            <a:spLocks noGrp="1"/>
          </p:cNvSpPr>
          <p:nvPr>
            <p:ph type="body" idx="1"/>
          </p:nvPr>
        </p:nvSpPr>
        <p:spPr>
          <a:xfrm>
            <a:off x="311700" y="1152475"/>
            <a:ext cx="25053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206" name="Shape 1206"/>
          <p:cNvSpPr txBox="1">
            <a:spLocks noGrp="1"/>
          </p:cNvSpPr>
          <p:nvPr>
            <p:ph type="body" idx="1"/>
          </p:nvPr>
        </p:nvSpPr>
        <p:spPr>
          <a:xfrm>
            <a:off x="5217750" y="1254575"/>
            <a:ext cx="25053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Shape 12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1212" name="Shape 1212"/>
          <p:cNvSpPr txBox="1">
            <a:spLocks noGrp="1"/>
          </p:cNvSpPr>
          <p:nvPr>
            <p:ph type="body" idx="1"/>
          </p:nvPr>
        </p:nvSpPr>
        <p:spPr>
          <a:xfrm>
            <a:off x="311700" y="1152475"/>
            <a:ext cx="25431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213" name="Shape 1213"/>
          <p:cNvSpPr txBox="1">
            <a:spLocks noGrp="1"/>
          </p:cNvSpPr>
          <p:nvPr>
            <p:ph type="body" idx="1"/>
          </p:nvPr>
        </p:nvSpPr>
        <p:spPr>
          <a:xfrm>
            <a:off x="5595025" y="1216850"/>
            <a:ext cx="25431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Shape 12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1219" name="Shape 1219"/>
          <p:cNvSpPr txBox="1">
            <a:spLocks noGrp="1"/>
          </p:cNvSpPr>
          <p:nvPr>
            <p:ph type="body" idx="1"/>
          </p:nvPr>
        </p:nvSpPr>
        <p:spPr>
          <a:xfrm>
            <a:off x="311700" y="2615775"/>
            <a:ext cx="8520600" cy="1953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Shape 12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a:t>
            </a:r>
          </a:p>
        </p:txBody>
      </p:sp>
      <p:sp>
        <p:nvSpPr>
          <p:cNvPr id="1225" name="Shape 1225"/>
          <p:cNvSpPr txBox="1">
            <a:spLocks noGrp="1"/>
          </p:cNvSpPr>
          <p:nvPr>
            <p:ph type="body" idx="1"/>
          </p:nvPr>
        </p:nvSpPr>
        <p:spPr>
          <a:xfrm>
            <a:off x="311700" y="3697275"/>
            <a:ext cx="8520600" cy="871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Shape 12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1231" name="Shape 1231"/>
          <p:cNvSpPr txBox="1">
            <a:spLocks noGrp="1"/>
          </p:cNvSpPr>
          <p:nvPr>
            <p:ph type="body" idx="1"/>
          </p:nvPr>
        </p:nvSpPr>
        <p:spPr>
          <a:xfrm>
            <a:off x="311700" y="2993050"/>
            <a:ext cx="8520600" cy="1248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Shape 123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a:t>
            </a:r>
          </a:p>
        </p:txBody>
      </p:sp>
      <p:sp>
        <p:nvSpPr>
          <p:cNvPr id="1237" name="Shape 1237"/>
          <p:cNvSpPr txBox="1">
            <a:spLocks noGrp="1"/>
          </p:cNvSpPr>
          <p:nvPr>
            <p:ph type="body" idx="1"/>
          </p:nvPr>
        </p:nvSpPr>
        <p:spPr>
          <a:xfrm>
            <a:off x="311700" y="2766675"/>
            <a:ext cx="8520600" cy="18021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Shape 12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Due to the increased amount of tension between pastoralists and landowners cement markers have been built. These markers indicate the path that pastoralists can take. You are not allowed to let your livestock graze anywhere other than these paths.  </a:t>
            </a:r>
          </a:p>
        </p:txBody>
      </p:sp>
      <p:sp>
        <p:nvSpPr>
          <p:cNvPr id="1243" name="Shape 1243"/>
          <p:cNvSpPr txBox="1">
            <a:spLocks noGrp="1"/>
          </p:cNvSpPr>
          <p:nvPr>
            <p:ph type="body" idx="1"/>
          </p:nvPr>
        </p:nvSpPr>
        <p:spPr>
          <a:xfrm>
            <a:off x="311700" y="2905000"/>
            <a:ext cx="8520600" cy="1663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Shape 12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1249" name="Shape 1249"/>
          <p:cNvSpPr txBox="1">
            <a:spLocks noGrp="1"/>
          </p:cNvSpPr>
          <p:nvPr>
            <p:ph type="body" idx="1"/>
          </p:nvPr>
        </p:nvSpPr>
        <p:spPr>
          <a:xfrm>
            <a:off x="311700" y="1152475"/>
            <a:ext cx="23292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250" name="Shape 1250"/>
          <p:cNvSpPr txBox="1">
            <a:spLocks noGrp="1"/>
          </p:cNvSpPr>
          <p:nvPr>
            <p:ph type="body" idx="1"/>
          </p:nvPr>
        </p:nvSpPr>
        <p:spPr>
          <a:xfrm>
            <a:off x="5519575" y="1229425"/>
            <a:ext cx="23292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fact that you weren't able to purchase property rights nor do you have a land administration agreement your livestock didn't get enough resources; however, since you purchased IBLI you were compensated for the drought experienced. You are roughly at the same financial level as you were when you started the journey.</a:t>
            </a:r>
          </a:p>
        </p:txBody>
      </p:sp>
      <p:sp>
        <p:nvSpPr>
          <p:cNvPr id="179" name="Shape 179"/>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Shape 12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and since you didn't purchase IBLI you aren't compensated for any livestock deaths caused by drought.</a:t>
            </a:r>
          </a:p>
        </p:txBody>
      </p:sp>
      <p:sp>
        <p:nvSpPr>
          <p:cNvPr id="1256" name="Shape 1256"/>
          <p:cNvSpPr txBox="1">
            <a:spLocks noGrp="1"/>
          </p:cNvSpPr>
          <p:nvPr>
            <p:ph type="body" idx="1"/>
          </p:nvPr>
        </p:nvSpPr>
        <p:spPr>
          <a:xfrm>
            <a:off x="311700" y="2930150"/>
            <a:ext cx="8520600" cy="1638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Shape 12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a:t>
            </a:r>
          </a:p>
        </p:txBody>
      </p:sp>
      <p:sp>
        <p:nvSpPr>
          <p:cNvPr id="1262" name="Shape 1262"/>
          <p:cNvSpPr txBox="1">
            <a:spLocks noGrp="1"/>
          </p:cNvSpPr>
          <p:nvPr>
            <p:ph type="body" idx="1"/>
          </p:nvPr>
        </p:nvSpPr>
        <p:spPr>
          <a:xfrm>
            <a:off x="311700" y="3735000"/>
            <a:ext cx="8520600" cy="834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Shape 12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but since you have IBLI you are compensated for drought/any potential livestock deaths. </a:t>
            </a:r>
          </a:p>
        </p:txBody>
      </p:sp>
      <p:sp>
        <p:nvSpPr>
          <p:cNvPr id="1268" name="Shape 1268"/>
          <p:cNvSpPr txBox="1">
            <a:spLocks noGrp="1"/>
          </p:cNvSpPr>
          <p:nvPr>
            <p:ph type="body" idx="1"/>
          </p:nvPr>
        </p:nvSpPr>
        <p:spPr>
          <a:xfrm>
            <a:off x="311700" y="2861325"/>
            <a:ext cx="8520600" cy="1500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Shape 12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a:t>
            </a:r>
          </a:p>
        </p:txBody>
      </p:sp>
      <p:sp>
        <p:nvSpPr>
          <p:cNvPr id="1274" name="Shape 1274"/>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Shape 12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have made a land administration agreement with a farmer. You can allow your livestock to graze during the daytime and not during the rainy season. You also have to pay a grazing fee to the farmer to prevent free-riding.</a:t>
            </a:r>
          </a:p>
        </p:txBody>
      </p:sp>
      <p:sp>
        <p:nvSpPr>
          <p:cNvPr id="1280" name="Shape 1280"/>
          <p:cNvSpPr txBox="1">
            <a:spLocks noGrp="1"/>
          </p:cNvSpPr>
          <p:nvPr>
            <p:ph type="body" idx="1"/>
          </p:nvPr>
        </p:nvSpPr>
        <p:spPr>
          <a:xfrm>
            <a:off x="311700" y="3018200"/>
            <a:ext cx="8520600" cy="1550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Shape 12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you are able to benefit from the grazing agreement; however, it's time to move towards your seasonal defendant location (high lands/low lands)</a:t>
            </a:r>
          </a:p>
        </p:txBody>
      </p:sp>
      <p:sp>
        <p:nvSpPr>
          <p:cNvPr id="1286" name="Shape 1286"/>
          <p:cNvSpPr txBox="1">
            <a:spLocks noGrp="1"/>
          </p:cNvSpPr>
          <p:nvPr>
            <p:ph type="body" idx="1"/>
          </p:nvPr>
        </p:nvSpPr>
        <p:spPr>
          <a:xfrm>
            <a:off x="311700" y="2993050"/>
            <a:ext cx="8520600" cy="1575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Shape 129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made agreements with other stakeholders along your route?</a:t>
            </a:r>
          </a:p>
        </p:txBody>
      </p:sp>
      <p:sp>
        <p:nvSpPr>
          <p:cNvPr id="1292" name="Shape 1292"/>
          <p:cNvSpPr txBox="1">
            <a:spLocks noGrp="1"/>
          </p:cNvSpPr>
          <p:nvPr>
            <p:ph type="body" idx="1"/>
          </p:nvPr>
        </p:nvSpPr>
        <p:spPr>
          <a:xfrm>
            <a:off x="311700" y="2012125"/>
            <a:ext cx="2291400" cy="2556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293" name="Shape 1293"/>
          <p:cNvSpPr txBox="1">
            <a:spLocks noGrp="1"/>
          </p:cNvSpPr>
          <p:nvPr>
            <p:ph type="body" idx="1"/>
          </p:nvPr>
        </p:nvSpPr>
        <p:spPr>
          <a:xfrm>
            <a:off x="6135775" y="2063925"/>
            <a:ext cx="2291400" cy="25566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Shape 129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lose a significant amount of your livestock due to the drought and lack of other grazing agreements along the way. </a:t>
            </a:r>
          </a:p>
        </p:txBody>
      </p:sp>
      <p:sp>
        <p:nvSpPr>
          <p:cNvPr id="1299" name="Shape 1299"/>
          <p:cNvSpPr txBox="1">
            <a:spLocks noGrp="1"/>
          </p:cNvSpPr>
          <p:nvPr>
            <p:ph type="body" idx="1"/>
          </p:nvPr>
        </p:nvSpPr>
        <p:spPr>
          <a:xfrm>
            <a:off x="311700" y="2376825"/>
            <a:ext cx="8520600" cy="2192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305" name="Shape 1305"/>
          <p:cNvSpPr txBox="1">
            <a:spLocks noGrp="1"/>
          </p:cNvSpPr>
          <p:nvPr>
            <p:ph type="body" idx="1"/>
          </p:nvPr>
        </p:nvSpPr>
        <p:spPr>
          <a:xfrm>
            <a:off x="311700" y="1152475"/>
            <a:ext cx="20778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306" name="Shape 1306"/>
          <p:cNvSpPr txBox="1">
            <a:spLocks noGrp="1"/>
          </p:cNvSpPr>
          <p:nvPr>
            <p:ph type="body" idx="1"/>
          </p:nvPr>
        </p:nvSpPr>
        <p:spPr>
          <a:xfrm>
            <a:off x="5657900" y="1267150"/>
            <a:ext cx="20778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Shape 13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not compensated for the drought/lack of vegetation experienced this season. </a:t>
            </a:r>
          </a:p>
        </p:txBody>
      </p:sp>
      <p:sp>
        <p:nvSpPr>
          <p:cNvPr id="1312" name="Shape 1312"/>
          <p:cNvSpPr txBox="1">
            <a:spLocks noGrp="1"/>
          </p:cNvSpPr>
          <p:nvPr>
            <p:ph type="body" idx="1"/>
          </p:nvPr>
        </p:nvSpPr>
        <p:spPr>
          <a:xfrm>
            <a:off x="311700" y="2716375"/>
            <a:ext cx="8520600" cy="1852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How to Play</a:t>
            </a:r>
          </a:p>
        </p:txBody>
      </p:sp>
      <p:sp>
        <p:nvSpPr>
          <p:cNvPr id="67" name="Shape 67"/>
          <p:cNvSpPr txBox="1">
            <a:spLocks noGrp="1"/>
          </p:cNvSpPr>
          <p:nvPr>
            <p:ph type="subTitle" idx="1"/>
          </p:nvPr>
        </p:nvSpPr>
        <p:spPr>
          <a:xfrm>
            <a:off x="311700" y="1068300"/>
            <a:ext cx="8520600" cy="4075200"/>
          </a:xfrm>
          <a:prstGeom prst="rect">
            <a:avLst/>
          </a:prstGeom>
          <a:noFill/>
          <a:ln>
            <a:noFill/>
          </a:ln>
        </p:spPr>
        <p:txBody>
          <a:bodyPr lIns="91425" tIns="91425" rIns="91425" bIns="91425" anchor="ctr" anchorCtr="0">
            <a:noAutofit/>
          </a:bodyPr>
          <a:lstStyle/>
          <a:p>
            <a:pPr marL="457200" lvl="0" indent="-381000" algn="l" rtl="0">
              <a:spcBef>
                <a:spcPts val="0"/>
              </a:spcBef>
              <a:buClr>
                <a:schemeClr val="dk1"/>
              </a:buClr>
              <a:buSzPct val="100000"/>
              <a:buChar char="-"/>
            </a:pPr>
            <a:r>
              <a:rPr lang="en" sz="2400">
                <a:solidFill>
                  <a:schemeClr val="dk1"/>
                </a:solidFill>
              </a:rPr>
              <a:t>You will be asked a series of questions based on the fact that you are playing as a transhumance pastoralist</a:t>
            </a:r>
          </a:p>
          <a:p>
            <a:pPr marL="914400" lvl="1" indent="-342900" algn="l" rtl="0">
              <a:lnSpc>
                <a:spcPct val="115000"/>
              </a:lnSpc>
              <a:spcBef>
                <a:spcPts val="0"/>
              </a:spcBef>
              <a:buClr>
                <a:schemeClr val="dk1"/>
              </a:buClr>
              <a:buSzPct val="100000"/>
              <a:buChar char="-"/>
            </a:pPr>
            <a:r>
              <a:rPr lang="en" sz="1800">
                <a:solidFill>
                  <a:schemeClr val="dk1"/>
                </a:solidFill>
              </a:rPr>
              <a:t>Having  regular back-and-forth movements between relatively fixed (Rota 2009)</a:t>
            </a:r>
          </a:p>
          <a:p>
            <a:pPr marL="457200" lvl="0" indent="-381000" algn="l" rtl="0">
              <a:spcBef>
                <a:spcPts val="0"/>
              </a:spcBef>
              <a:buClr>
                <a:schemeClr val="dk1"/>
              </a:buClr>
              <a:buSzPct val="100000"/>
              <a:buChar char="-"/>
            </a:pPr>
            <a:r>
              <a:rPr lang="en" sz="2400">
                <a:solidFill>
                  <a:schemeClr val="dk1"/>
                </a:solidFill>
              </a:rPr>
              <a:t>Your outcome depends on what decisions you make along the way </a:t>
            </a:r>
          </a:p>
          <a:p>
            <a:pPr marL="457200" lvl="0" indent="-381000" algn="l" rtl="0">
              <a:spcBef>
                <a:spcPts val="0"/>
              </a:spcBef>
              <a:buClr>
                <a:schemeClr val="dk1"/>
              </a:buClr>
              <a:buSzPct val="100000"/>
              <a:buChar char="-"/>
            </a:pPr>
            <a:r>
              <a:rPr lang="en" sz="2400">
                <a:solidFill>
                  <a:schemeClr val="dk1"/>
                </a:solidFill>
              </a:rPr>
              <a:t>Play the game multiple times to understand how your outcome is affected by your decisions</a:t>
            </a:r>
          </a:p>
          <a:p>
            <a:pPr marL="457200" lvl="0" indent="-381000" algn="l" rtl="0">
              <a:spcBef>
                <a:spcPts val="0"/>
              </a:spcBef>
              <a:buClr>
                <a:schemeClr val="dk1"/>
              </a:buClr>
              <a:buSzPct val="100000"/>
              <a:buChar char="-"/>
            </a:pPr>
            <a:r>
              <a:rPr lang="en" sz="2400">
                <a:solidFill>
                  <a:schemeClr val="dk1"/>
                </a:solidFill>
              </a:rPr>
              <a:t>Good luck and may the odds be ever in your favor</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are now able to have a say in land use in this area; however, this only helps for part of your migration route. </a:t>
            </a:r>
          </a:p>
        </p:txBody>
      </p:sp>
      <p:sp>
        <p:nvSpPr>
          <p:cNvPr id="185" name="Shape 185"/>
          <p:cNvSpPr txBox="1">
            <a:spLocks noGrp="1"/>
          </p:cNvSpPr>
          <p:nvPr>
            <p:ph type="body" idx="1"/>
          </p:nvPr>
        </p:nvSpPr>
        <p:spPr>
          <a:xfrm>
            <a:off x="311700" y="2590625"/>
            <a:ext cx="8520600" cy="1978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Shape 13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able to buy new livestock because you weren't compensated for the drought  experienced this season. You made an access agreement with one rancher along the way but only one. This helped you keep your livestock alive for part of the journey. The livestock that survived are very malnourished. </a:t>
            </a:r>
          </a:p>
        </p:txBody>
      </p:sp>
      <p:sp>
        <p:nvSpPr>
          <p:cNvPr id="1318" name="Shape 1318"/>
          <p:cNvSpPr txBox="1">
            <a:spLocks noGrp="1"/>
          </p:cNvSpPr>
          <p:nvPr>
            <p:ph type="body" idx="1"/>
          </p:nvPr>
        </p:nvSpPr>
        <p:spPr>
          <a:xfrm>
            <a:off x="311700" y="3848200"/>
            <a:ext cx="8520600" cy="720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Shape 13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compensated for drought/lack of vegetation experienced this season.</a:t>
            </a:r>
          </a:p>
        </p:txBody>
      </p:sp>
      <p:sp>
        <p:nvSpPr>
          <p:cNvPr id="1324" name="Shape 1324"/>
          <p:cNvSpPr txBox="1">
            <a:spLocks noGrp="1"/>
          </p:cNvSpPr>
          <p:nvPr>
            <p:ph type="body" idx="1"/>
          </p:nvPr>
        </p:nvSpPr>
        <p:spPr>
          <a:xfrm>
            <a:off x="311700" y="1735450"/>
            <a:ext cx="8520600" cy="2833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Shape 13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aren't able buy new livestock because you lost a lot of livestock along the way because of the drought. end You make up for the lost livestock because you purchased IBLI. You are no worse off now than you were at the start of your journey.</a:t>
            </a:r>
          </a:p>
        </p:txBody>
      </p:sp>
      <p:sp>
        <p:nvSpPr>
          <p:cNvPr id="1330" name="Shape 1330"/>
          <p:cNvSpPr txBox="1">
            <a:spLocks noGrp="1"/>
          </p:cNvSpPr>
          <p:nvPr>
            <p:ph type="body" idx="1"/>
          </p:nvPr>
        </p:nvSpPr>
        <p:spPr>
          <a:xfrm>
            <a:off x="311700" y="3143950"/>
            <a:ext cx="8520600" cy="1425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Shape 13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Your livestock continue to thrive due to their ability to graze on farmers land along your route</a:t>
            </a:r>
          </a:p>
        </p:txBody>
      </p:sp>
      <p:sp>
        <p:nvSpPr>
          <p:cNvPr id="1336" name="Shape 1336"/>
          <p:cNvSpPr txBox="1">
            <a:spLocks noGrp="1"/>
          </p:cNvSpPr>
          <p:nvPr>
            <p:ph type="body" idx="1"/>
          </p:nvPr>
        </p:nvSpPr>
        <p:spPr>
          <a:xfrm>
            <a:off x="311700" y="1886375"/>
            <a:ext cx="8520600" cy="2682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Shape 134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 </a:t>
            </a:r>
          </a:p>
        </p:txBody>
      </p:sp>
      <p:sp>
        <p:nvSpPr>
          <p:cNvPr id="1342" name="Shape 1342"/>
          <p:cNvSpPr txBox="1">
            <a:spLocks noGrp="1"/>
          </p:cNvSpPr>
          <p:nvPr>
            <p:ph type="body" idx="1"/>
          </p:nvPr>
        </p:nvSpPr>
        <p:spPr>
          <a:xfrm>
            <a:off x="311700" y="1152475"/>
            <a:ext cx="29580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343" name="Shape 1343"/>
          <p:cNvSpPr txBox="1">
            <a:spLocks noGrp="1"/>
          </p:cNvSpPr>
          <p:nvPr>
            <p:ph type="body" idx="1"/>
          </p:nvPr>
        </p:nvSpPr>
        <p:spPr>
          <a:xfrm>
            <a:off x="5205175" y="1152475"/>
            <a:ext cx="29580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Shape 13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compensated for the drought experienced this season. You only experienced minimal deaths of livestock because they were able to graze more frequently due to your agreements with stakeholders along the way. You are no worse off than you were when you started. </a:t>
            </a:r>
          </a:p>
        </p:txBody>
      </p:sp>
      <p:sp>
        <p:nvSpPr>
          <p:cNvPr id="1349" name="Shape 1349"/>
          <p:cNvSpPr txBox="1">
            <a:spLocks noGrp="1"/>
          </p:cNvSpPr>
          <p:nvPr>
            <p:ph type="body" idx="1"/>
          </p:nvPr>
        </p:nvSpPr>
        <p:spPr>
          <a:xfrm>
            <a:off x="311700" y="3571525"/>
            <a:ext cx="8520600" cy="997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Shape 13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a:t>
            </a:r>
          </a:p>
        </p:txBody>
      </p:sp>
      <p:sp>
        <p:nvSpPr>
          <p:cNvPr id="1355" name="Shape 1355"/>
          <p:cNvSpPr txBox="1">
            <a:spLocks noGrp="1"/>
          </p:cNvSpPr>
          <p:nvPr>
            <p:ph type="body" idx="1"/>
          </p:nvPr>
        </p:nvSpPr>
        <p:spPr>
          <a:xfrm>
            <a:off x="311700" y="4099700"/>
            <a:ext cx="8520600" cy="4692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Shape 13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resulted in death of livestock?</a:t>
            </a:r>
          </a:p>
        </p:txBody>
      </p:sp>
      <p:sp>
        <p:nvSpPr>
          <p:cNvPr id="1361" name="Shape 1361"/>
          <p:cNvSpPr txBox="1">
            <a:spLocks noGrp="1"/>
          </p:cNvSpPr>
          <p:nvPr>
            <p:ph type="body" idx="1"/>
          </p:nvPr>
        </p:nvSpPr>
        <p:spPr>
          <a:xfrm>
            <a:off x="311700" y="1152475"/>
            <a:ext cx="24549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362" name="Shape 1362"/>
          <p:cNvSpPr txBox="1">
            <a:spLocks noGrp="1"/>
          </p:cNvSpPr>
          <p:nvPr>
            <p:ph type="body" idx="1"/>
          </p:nvPr>
        </p:nvSpPr>
        <p:spPr>
          <a:xfrm>
            <a:off x="5670475" y="1216850"/>
            <a:ext cx="24549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Shape 13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368" name="Shape 1368"/>
          <p:cNvSpPr txBox="1">
            <a:spLocks noGrp="1"/>
          </p:cNvSpPr>
          <p:nvPr>
            <p:ph type="body" idx="1"/>
          </p:nvPr>
        </p:nvSpPr>
        <p:spPr>
          <a:xfrm>
            <a:off x="311700" y="1152475"/>
            <a:ext cx="21531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369" name="Shape 1369"/>
          <p:cNvSpPr txBox="1">
            <a:spLocks noGrp="1"/>
          </p:cNvSpPr>
          <p:nvPr>
            <p:ph type="body" idx="1"/>
          </p:nvPr>
        </p:nvSpPr>
        <p:spPr>
          <a:xfrm>
            <a:off x="6487925" y="1304875"/>
            <a:ext cx="21531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Shape 137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1375" name="Shape 1375"/>
          <p:cNvSpPr txBox="1">
            <a:spLocks noGrp="1"/>
          </p:cNvSpPr>
          <p:nvPr>
            <p:ph type="body" idx="1"/>
          </p:nvPr>
        </p:nvSpPr>
        <p:spPr>
          <a:xfrm>
            <a:off x="311700" y="2842125"/>
            <a:ext cx="8520600" cy="1726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Your help in purchasing of the land and preventing it from becoming farmland has benefited all pastoralists that migrate through this route. More livestock are able to survive extreme weather conditions thanks to you. </a:t>
            </a:r>
          </a:p>
        </p:txBody>
      </p:sp>
      <p:sp>
        <p:nvSpPr>
          <p:cNvPr id="191" name="Shape 191"/>
          <p:cNvSpPr txBox="1">
            <a:spLocks noGrp="1"/>
          </p:cNvSpPr>
          <p:nvPr>
            <p:ph type="body" idx="1"/>
          </p:nvPr>
        </p:nvSpPr>
        <p:spPr>
          <a:xfrm>
            <a:off x="311700" y="3118800"/>
            <a:ext cx="8520600" cy="1450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Shape 138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a:t>
            </a:r>
          </a:p>
        </p:txBody>
      </p:sp>
      <p:sp>
        <p:nvSpPr>
          <p:cNvPr id="1381" name="Shape 1381"/>
          <p:cNvSpPr txBox="1">
            <a:spLocks noGrp="1"/>
          </p:cNvSpPr>
          <p:nvPr>
            <p:ph type="body" idx="1"/>
          </p:nvPr>
        </p:nvSpPr>
        <p:spPr>
          <a:xfrm rot="10800000" flipH="1">
            <a:off x="311700" y="4568750"/>
            <a:ext cx="8520600" cy="398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Shape 13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1387" name="Shape 1387"/>
          <p:cNvSpPr txBox="1">
            <a:spLocks noGrp="1"/>
          </p:cNvSpPr>
          <p:nvPr>
            <p:ph type="body" idx="1"/>
          </p:nvPr>
        </p:nvSpPr>
        <p:spPr>
          <a:xfrm>
            <a:off x="311700" y="2452275"/>
            <a:ext cx="8520600" cy="2116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Shape 139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a:t>
            </a:r>
          </a:p>
        </p:txBody>
      </p:sp>
      <p:sp>
        <p:nvSpPr>
          <p:cNvPr id="1393" name="Shape 1393"/>
          <p:cNvSpPr txBox="1">
            <a:spLocks noGrp="1"/>
          </p:cNvSpPr>
          <p:nvPr>
            <p:ph type="body" idx="1"/>
          </p:nvPr>
        </p:nvSpPr>
        <p:spPr>
          <a:xfrm>
            <a:off x="311700" y="4414100"/>
            <a:ext cx="8520600" cy="1548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Shape 139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399" name="Shape 1399"/>
          <p:cNvSpPr txBox="1">
            <a:spLocks noGrp="1"/>
          </p:cNvSpPr>
          <p:nvPr>
            <p:ph type="body" idx="1"/>
          </p:nvPr>
        </p:nvSpPr>
        <p:spPr>
          <a:xfrm>
            <a:off x="311700" y="1152475"/>
            <a:ext cx="24423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400" name="Shape 1400"/>
          <p:cNvSpPr txBox="1">
            <a:spLocks noGrp="1"/>
          </p:cNvSpPr>
          <p:nvPr>
            <p:ph type="body" idx="1"/>
          </p:nvPr>
        </p:nvSpPr>
        <p:spPr>
          <a:xfrm>
            <a:off x="5758500" y="1241975"/>
            <a:ext cx="24423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Shape 14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1406" name="Shape 1406"/>
          <p:cNvSpPr txBox="1">
            <a:spLocks noGrp="1"/>
          </p:cNvSpPr>
          <p:nvPr>
            <p:ph type="body" idx="1"/>
          </p:nvPr>
        </p:nvSpPr>
        <p:spPr>
          <a:xfrm>
            <a:off x="311700" y="2666075"/>
            <a:ext cx="8520600" cy="1902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a:spLocks noGrp="1"/>
          </p:cNvSpPr>
          <p:nvPr>
            <p:ph type="title"/>
          </p:nvPr>
        </p:nvSpPr>
        <p:spPr>
          <a:xfrm>
            <a:off x="311700" y="445025"/>
            <a:ext cx="8520600" cy="44343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a:t>
            </a:r>
          </a:p>
        </p:txBody>
      </p:sp>
      <p:sp>
        <p:nvSpPr>
          <p:cNvPr id="1412" name="Shape 1412"/>
          <p:cNvSpPr txBox="1">
            <a:spLocks noGrp="1"/>
          </p:cNvSpPr>
          <p:nvPr>
            <p:ph type="body" idx="1"/>
          </p:nvPr>
        </p:nvSpPr>
        <p:spPr>
          <a:xfrm>
            <a:off x="3568825" y="4636725"/>
            <a:ext cx="4429500" cy="393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Shape 14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1418" name="Shape 1418"/>
          <p:cNvSpPr txBox="1">
            <a:spLocks noGrp="1"/>
          </p:cNvSpPr>
          <p:nvPr>
            <p:ph type="body" idx="1"/>
          </p:nvPr>
        </p:nvSpPr>
        <p:spPr>
          <a:xfrm>
            <a:off x="311700" y="2439700"/>
            <a:ext cx="8520600" cy="2129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Shape 14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a:t>
            </a:r>
          </a:p>
        </p:txBody>
      </p:sp>
      <p:sp>
        <p:nvSpPr>
          <p:cNvPr id="1424" name="Shape 1424"/>
          <p:cNvSpPr txBox="1">
            <a:spLocks noGrp="1"/>
          </p:cNvSpPr>
          <p:nvPr>
            <p:ph type="body" idx="1"/>
          </p:nvPr>
        </p:nvSpPr>
        <p:spPr>
          <a:xfrm>
            <a:off x="311700" y="3996175"/>
            <a:ext cx="8520600" cy="572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Shape 1429"/>
          <p:cNvSpPr txBox="1">
            <a:spLocks noGrp="1"/>
          </p:cNvSpPr>
          <p:nvPr>
            <p:ph type="title"/>
          </p:nvPr>
        </p:nvSpPr>
        <p:spPr>
          <a:xfrm>
            <a:off x="311700" y="445025"/>
            <a:ext cx="8520600" cy="1252800"/>
          </a:xfrm>
          <a:prstGeom prst="rect">
            <a:avLst/>
          </a:prstGeom>
        </p:spPr>
        <p:txBody>
          <a:bodyPr lIns="91425" tIns="91425" rIns="91425" bIns="91425" anchor="t" anchorCtr="0">
            <a:noAutofit/>
          </a:bodyPr>
          <a:lstStyle/>
          <a:p>
            <a:pPr lvl="0">
              <a:spcBef>
                <a:spcPts val="0"/>
              </a:spcBef>
              <a:buClr>
                <a:schemeClr val="dk1"/>
              </a:buClr>
              <a:buSzPct val="30555"/>
              <a:buFont typeface="Arial"/>
              <a:buNone/>
            </a:pPr>
            <a:r>
              <a:rPr lang="en" sz="3600"/>
              <a:t>Has this caused tension with this landowner?</a:t>
            </a:r>
          </a:p>
          <a:p>
            <a:pPr lvl="0">
              <a:spcBef>
                <a:spcPts val="0"/>
              </a:spcBef>
              <a:buNone/>
            </a:pPr>
            <a:endParaRPr sz="3600"/>
          </a:p>
        </p:txBody>
      </p:sp>
      <p:sp>
        <p:nvSpPr>
          <p:cNvPr id="1430" name="Shape 1430"/>
          <p:cNvSpPr txBox="1">
            <a:spLocks noGrp="1"/>
          </p:cNvSpPr>
          <p:nvPr>
            <p:ph type="body" idx="1"/>
          </p:nvPr>
        </p:nvSpPr>
        <p:spPr>
          <a:xfrm>
            <a:off x="1845950" y="1847900"/>
            <a:ext cx="2668800" cy="2707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431" name="Shape 1431"/>
          <p:cNvSpPr txBox="1">
            <a:spLocks noGrp="1"/>
          </p:cNvSpPr>
          <p:nvPr>
            <p:ph type="body" idx="1"/>
          </p:nvPr>
        </p:nvSpPr>
        <p:spPr>
          <a:xfrm>
            <a:off x="5683050" y="1861225"/>
            <a:ext cx="2668800" cy="27078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Shape 143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1437" name="Shape 1437"/>
          <p:cNvSpPr txBox="1">
            <a:spLocks noGrp="1"/>
          </p:cNvSpPr>
          <p:nvPr>
            <p:ph type="body" idx="1"/>
          </p:nvPr>
        </p:nvSpPr>
        <p:spPr>
          <a:xfrm>
            <a:off x="311700" y="1152475"/>
            <a:ext cx="23292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438" name="Shape 1438"/>
          <p:cNvSpPr txBox="1">
            <a:spLocks noGrp="1"/>
          </p:cNvSpPr>
          <p:nvPr>
            <p:ph type="body" idx="1"/>
          </p:nvPr>
        </p:nvSpPr>
        <p:spPr>
          <a:xfrm>
            <a:off x="6085475" y="1279725"/>
            <a:ext cx="23292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Your land rights has only helped you partially. </a:t>
            </a:r>
          </a:p>
        </p:txBody>
      </p:sp>
      <p:sp>
        <p:nvSpPr>
          <p:cNvPr id="197" name="Shape 197"/>
          <p:cNvSpPr txBox="1">
            <a:spLocks noGrp="1"/>
          </p:cNvSpPr>
          <p:nvPr>
            <p:ph type="body" idx="1"/>
          </p:nvPr>
        </p:nvSpPr>
        <p:spPr>
          <a:xfrm>
            <a:off x="311700" y="1735450"/>
            <a:ext cx="8520600" cy="2883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Shape 14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1444" name="Shape 1444"/>
          <p:cNvSpPr txBox="1">
            <a:spLocks noGrp="1"/>
          </p:cNvSpPr>
          <p:nvPr>
            <p:ph type="body" idx="1"/>
          </p:nvPr>
        </p:nvSpPr>
        <p:spPr>
          <a:xfrm>
            <a:off x="311700" y="2791825"/>
            <a:ext cx="8520600" cy="1777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Shape 14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a:t>
            </a:r>
          </a:p>
        </p:txBody>
      </p:sp>
      <p:sp>
        <p:nvSpPr>
          <p:cNvPr id="1450" name="Shape 1450"/>
          <p:cNvSpPr txBox="1">
            <a:spLocks noGrp="1"/>
          </p:cNvSpPr>
          <p:nvPr>
            <p:ph type="body" idx="1"/>
          </p:nvPr>
        </p:nvSpPr>
        <p:spPr>
          <a:xfrm>
            <a:off x="311700" y="3722425"/>
            <a:ext cx="8520600" cy="846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Shape 14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1456" name="Shape 1456"/>
          <p:cNvSpPr txBox="1">
            <a:spLocks noGrp="1"/>
          </p:cNvSpPr>
          <p:nvPr>
            <p:ph type="body" idx="1"/>
          </p:nvPr>
        </p:nvSpPr>
        <p:spPr>
          <a:xfrm>
            <a:off x="311700" y="2364250"/>
            <a:ext cx="8520600" cy="2204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Shape 14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a:t>
            </a:r>
          </a:p>
        </p:txBody>
      </p:sp>
      <p:sp>
        <p:nvSpPr>
          <p:cNvPr id="1462" name="Shape 1462"/>
          <p:cNvSpPr txBox="1">
            <a:spLocks noGrp="1"/>
          </p:cNvSpPr>
          <p:nvPr>
            <p:ph type="body" idx="1"/>
          </p:nvPr>
        </p:nvSpPr>
        <p:spPr>
          <a:xfrm>
            <a:off x="311700" y="2930150"/>
            <a:ext cx="8520600" cy="1638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Shape 1467"/>
          <p:cNvSpPr txBox="1">
            <a:spLocks noGrp="1"/>
          </p:cNvSpPr>
          <p:nvPr>
            <p:ph type="title"/>
          </p:nvPr>
        </p:nvSpPr>
        <p:spPr>
          <a:xfrm>
            <a:off x="311700" y="445025"/>
            <a:ext cx="8520600" cy="1089300"/>
          </a:xfrm>
          <a:prstGeom prst="rect">
            <a:avLst/>
          </a:prstGeom>
        </p:spPr>
        <p:txBody>
          <a:bodyPr lIns="91425" tIns="91425" rIns="91425" bIns="91425" anchor="t" anchorCtr="0">
            <a:noAutofit/>
          </a:bodyPr>
          <a:lstStyle/>
          <a:p>
            <a:pPr lvl="0">
              <a:spcBef>
                <a:spcPts val="0"/>
              </a:spcBef>
              <a:buNone/>
            </a:pPr>
            <a:r>
              <a:rPr lang="en" sz="2400"/>
              <a:t>Due to the increased amount of tension between pastoralists and landowners cement markers have been built. These markers indicate the path that pastoralists can take. You are not allowed to let your livestock graze anywhere other than these paths.</a:t>
            </a:r>
          </a:p>
          <a:p>
            <a:pPr lvl="0">
              <a:spcBef>
                <a:spcPts val="0"/>
              </a:spcBef>
              <a:buClr>
                <a:schemeClr val="dk1"/>
              </a:buClr>
              <a:buSzPct val="100000"/>
              <a:buFont typeface="Arial"/>
              <a:buNone/>
            </a:pPr>
            <a:endParaRPr sz="1100"/>
          </a:p>
          <a:p>
            <a:pPr lvl="0">
              <a:spcBef>
                <a:spcPts val="0"/>
              </a:spcBef>
              <a:buNone/>
            </a:pPr>
            <a:endParaRPr/>
          </a:p>
        </p:txBody>
      </p:sp>
      <p:sp>
        <p:nvSpPr>
          <p:cNvPr id="1468" name="Shape 1468"/>
          <p:cNvSpPr txBox="1">
            <a:spLocks noGrp="1"/>
          </p:cNvSpPr>
          <p:nvPr>
            <p:ph type="body" idx="1"/>
          </p:nvPr>
        </p:nvSpPr>
        <p:spPr>
          <a:xfrm>
            <a:off x="1784550" y="2204475"/>
            <a:ext cx="44154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469" name="Shape 1469"/>
          <p:cNvSpPr txBox="1">
            <a:spLocks noGrp="1"/>
          </p:cNvSpPr>
          <p:nvPr>
            <p:ph type="body" idx="1"/>
          </p:nvPr>
        </p:nvSpPr>
        <p:spPr>
          <a:xfrm>
            <a:off x="6189900" y="2204475"/>
            <a:ext cx="27441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
        <p:nvSpPr>
          <p:cNvPr id="1470" name="Shape 1470"/>
          <p:cNvSpPr txBox="1"/>
          <p:nvPr/>
        </p:nvSpPr>
        <p:spPr>
          <a:xfrm>
            <a:off x="1453200" y="2349412"/>
            <a:ext cx="6237600" cy="1144500"/>
          </a:xfrm>
          <a:prstGeom prst="rect">
            <a:avLst/>
          </a:prstGeom>
          <a:noFill/>
          <a:ln>
            <a:noFill/>
          </a:ln>
        </p:spPr>
        <p:txBody>
          <a:bodyPr lIns="91425" tIns="91425" rIns="91425" bIns="91425" anchor="t" anchorCtr="0">
            <a:noAutofit/>
          </a:bodyPr>
          <a:lstStyle/>
          <a:p>
            <a:pPr lvl="0" algn="ctr">
              <a:spcBef>
                <a:spcPts val="0"/>
              </a:spcBef>
              <a:buClr>
                <a:schemeClr val="dk1"/>
              </a:buClr>
              <a:buSzPct val="36666"/>
              <a:buFont typeface="Arial"/>
              <a:buNone/>
            </a:pPr>
            <a:r>
              <a:rPr lang="en" sz="3000">
                <a:solidFill>
                  <a:schemeClr val="dk1"/>
                </a:solidFill>
              </a:rPr>
              <a:t> Have you bought Index Based Livestock Insurance?</a:t>
            </a:r>
          </a:p>
          <a:p>
            <a:pPr lvl="0">
              <a:spcBef>
                <a:spcPts val="0"/>
              </a:spcBef>
              <a:buNone/>
            </a:pPr>
            <a:endParaRPr/>
          </a:p>
        </p:txBody>
      </p:sp>
    </p:spTree>
  </p:cSld>
  <p:clrMapOvr>
    <a:masterClrMapping/>
  </p:clrMapOvr>
  <p:transition spd="slow">
    <p:cut/>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Shape 14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and since you didn't purchase IBLI you aren't compensated for any livestock deaths caused by drought.</a:t>
            </a:r>
          </a:p>
        </p:txBody>
      </p:sp>
      <p:sp>
        <p:nvSpPr>
          <p:cNvPr id="1476" name="Shape 1476"/>
          <p:cNvSpPr txBox="1">
            <a:spLocks noGrp="1"/>
          </p:cNvSpPr>
          <p:nvPr>
            <p:ph type="body" idx="1"/>
          </p:nvPr>
        </p:nvSpPr>
        <p:spPr>
          <a:xfrm>
            <a:off x="311700" y="2854700"/>
            <a:ext cx="8520600" cy="1714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Shape 14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a:t>
            </a:r>
          </a:p>
        </p:txBody>
      </p:sp>
      <p:sp>
        <p:nvSpPr>
          <p:cNvPr id="1482" name="Shape 1482"/>
          <p:cNvSpPr txBox="1">
            <a:spLocks noGrp="1"/>
          </p:cNvSpPr>
          <p:nvPr>
            <p:ph type="body" idx="1"/>
          </p:nvPr>
        </p:nvSpPr>
        <p:spPr>
          <a:xfrm>
            <a:off x="311700" y="4338650"/>
            <a:ext cx="8520600" cy="2301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Shape 14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but since you have IBLI you are compensated for drought/any potential livestock deaths. </a:t>
            </a:r>
          </a:p>
        </p:txBody>
      </p:sp>
      <p:sp>
        <p:nvSpPr>
          <p:cNvPr id="1488" name="Shape 1488"/>
          <p:cNvSpPr txBox="1">
            <a:spLocks noGrp="1"/>
          </p:cNvSpPr>
          <p:nvPr>
            <p:ph type="body" idx="1"/>
          </p:nvPr>
        </p:nvSpPr>
        <p:spPr>
          <a:xfrm>
            <a:off x="311700" y="2942725"/>
            <a:ext cx="8520600" cy="1626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Shape 14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a:t>
            </a:r>
          </a:p>
        </p:txBody>
      </p:sp>
      <p:sp>
        <p:nvSpPr>
          <p:cNvPr id="1494" name="Shape 1494"/>
          <p:cNvSpPr txBox="1">
            <a:spLocks noGrp="1"/>
          </p:cNvSpPr>
          <p:nvPr>
            <p:ph type="body" idx="1"/>
          </p:nvPr>
        </p:nvSpPr>
        <p:spPr>
          <a:xfrm>
            <a:off x="311700" y="3823050"/>
            <a:ext cx="8520600" cy="7458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0555"/>
              <a:buFont typeface="Arial"/>
              <a:buNone/>
            </a:pPr>
            <a:r>
              <a:rPr lang="en" sz="3600"/>
              <a:t> A drought has occurred and there is little vegetation along the cement markers. You cannot deter from the paths but since you have IBLI you are compensated for drought/any potential livestock deaths.</a:t>
            </a:r>
          </a:p>
          <a:p>
            <a:pPr lvl="0">
              <a:spcBef>
                <a:spcPts val="0"/>
              </a:spcBef>
              <a:buNone/>
            </a:pPr>
            <a:endParaRPr/>
          </a:p>
        </p:txBody>
      </p:sp>
      <p:sp>
        <p:nvSpPr>
          <p:cNvPr id="1500" name="Shape 1500"/>
          <p:cNvSpPr txBox="1">
            <a:spLocks noGrp="1"/>
          </p:cNvSpPr>
          <p:nvPr>
            <p:ph type="body" idx="1"/>
          </p:nvPr>
        </p:nvSpPr>
        <p:spPr>
          <a:xfrm>
            <a:off x="311700" y="3490850"/>
            <a:ext cx="8520600" cy="771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your purchased Index Based Livestock Insurance?</a:t>
            </a:r>
          </a:p>
        </p:txBody>
      </p:sp>
      <p:sp>
        <p:nvSpPr>
          <p:cNvPr id="203" name="Shape 203"/>
          <p:cNvSpPr txBox="1">
            <a:spLocks noGrp="1"/>
          </p:cNvSpPr>
          <p:nvPr>
            <p:ph type="body" idx="1"/>
          </p:nvPr>
        </p:nvSpPr>
        <p:spPr>
          <a:xfrm>
            <a:off x="311700" y="1685875"/>
            <a:ext cx="39138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204" name="Shape 204"/>
          <p:cNvSpPr txBox="1">
            <a:spLocks noGrp="1"/>
          </p:cNvSpPr>
          <p:nvPr>
            <p:ph type="body" idx="1"/>
          </p:nvPr>
        </p:nvSpPr>
        <p:spPr>
          <a:xfrm>
            <a:off x="4790175" y="1533475"/>
            <a:ext cx="39138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211100" y="616925"/>
            <a:ext cx="8520600" cy="4720500"/>
          </a:xfrm>
          <a:prstGeom prst="rect">
            <a:avLst/>
          </a:prstGeom>
        </p:spPr>
        <p:txBody>
          <a:bodyPr lIns="91425" tIns="91425" rIns="91425" bIns="91425" anchor="ctr" anchorCtr="0">
            <a:noAutofit/>
          </a:bodyPr>
          <a:lstStyle/>
          <a:p>
            <a:pPr lvl="0">
              <a:spcBef>
                <a:spcPts val="0"/>
              </a:spcBef>
              <a:buClr>
                <a:schemeClr val="dk1"/>
              </a:buClr>
              <a:buSzPct val="36666"/>
              <a:buFont typeface="Arial"/>
              <a:buNone/>
            </a:pPr>
            <a:r>
              <a:rPr lang="en" sz="3000">
                <a:solidFill>
                  <a:schemeClr val="dk1"/>
                </a:solidFill>
                <a:latin typeface="Oswald"/>
                <a:ea typeface="Oswald"/>
                <a:cs typeface="Oswald"/>
                <a:sym typeface="Oswald"/>
              </a:rPr>
              <a:t>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a:t>
            </a:r>
          </a:p>
          <a:p>
            <a:pPr lvl="0">
              <a:spcBef>
                <a:spcPts val="0"/>
              </a:spcBef>
              <a:buNone/>
            </a:pPr>
            <a:endParaRPr sz="3000"/>
          </a:p>
        </p:txBody>
      </p:sp>
    </p:spTree>
  </p:cSld>
  <p:clrMapOvr>
    <a:masterClrMapping/>
  </p:clrMapOvr>
  <p:transition spd="slow">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Shape 151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official agreements with ranchers, farmers, or other actors that allow you to graze on their land?</a:t>
            </a:r>
          </a:p>
        </p:txBody>
      </p:sp>
      <p:sp>
        <p:nvSpPr>
          <p:cNvPr id="1511" name="Shape 1511"/>
          <p:cNvSpPr txBox="1">
            <a:spLocks noGrp="1"/>
          </p:cNvSpPr>
          <p:nvPr>
            <p:ph type="body" idx="1"/>
          </p:nvPr>
        </p:nvSpPr>
        <p:spPr>
          <a:xfrm>
            <a:off x="1757900" y="1950750"/>
            <a:ext cx="3008400" cy="2732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512" name="Shape 1512"/>
          <p:cNvSpPr txBox="1">
            <a:spLocks noGrp="1"/>
          </p:cNvSpPr>
          <p:nvPr>
            <p:ph type="body" idx="1"/>
          </p:nvPr>
        </p:nvSpPr>
        <p:spPr>
          <a:xfrm>
            <a:off x="5079425" y="1950750"/>
            <a:ext cx="3008400" cy="27327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Shape 1517"/>
          <p:cNvSpPr txBox="1">
            <a:spLocks noGrp="1"/>
          </p:cNvSpPr>
          <p:nvPr>
            <p:ph type="title"/>
          </p:nvPr>
        </p:nvSpPr>
        <p:spPr>
          <a:xfrm>
            <a:off x="311700" y="445025"/>
            <a:ext cx="8520600" cy="1353300"/>
          </a:xfrm>
          <a:prstGeom prst="rect">
            <a:avLst/>
          </a:prstGeom>
        </p:spPr>
        <p:txBody>
          <a:bodyPr lIns="91425" tIns="91425" rIns="91425" bIns="91425" anchor="t" anchorCtr="0">
            <a:noAutofit/>
          </a:bodyPr>
          <a:lstStyle/>
          <a:p>
            <a:pPr lvl="0">
              <a:spcBef>
                <a:spcPts val="0"/>
              </a:spcBef>
              <a:buNone/>
            </a:pPr>
            <a:r>
              <a:rPr lang="en"/>
              <a:t>Is there a written or verbal agreement with the other actors along your route that allows you to graze on their land?</a:t>
            </a:r>
          </a:p>
        </p:txBody>
      </p:sp>
      <p:sp>
        <p:nvSpPr>
          <p:cNvPr id="1518" name="Shape 1518"/>
          <p:cNvSpPr txBox="1">
            <a:spLocks noGrp="1"/>
          </p:cNvSpPr>
          <p:nvPr>
            <p:ph type="body" idx="1"/>
          </p:nvPr>
        </p:nvSpPr>
        <p:spPr>
          <a:xfrm>
            <a:off x="1808200" y="2200750"/>
            <a:ext cx="2165700" cy="2393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519" name="Shape 1519"/>
          <p:cNvSpPr txBox="1">
            <a:spLocks noGrp="1"/>
          </p:cNvSpPr>
          <p:nvPr>
            <p:ph type="body" idx="1"/>
          </p:nvPr>
        </p:nvSpPr>
        <p:spPr>
          <a:xfrm>
            <a:off x="4941075" y="2200750"/>
            <a:ext cx="2165700" cy="2393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Shape 15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Would you make an agreement with a grazing committee if they were available? </a:t>
            </a:r>
          </a:p>
        </p:txBody>
      </p:sp>
      <p:sp>
        <p:nvSpPr>
          <p:cNvPr id="1525" name="Shape 1525"/>
          <p:cNvSpPr txBox="1">
            <a:spLocks noGrp="1"/>
          </p:cNvSpPr>
          <p:nvPr>
            <p:ph type="body" idx="1"/>
          </p:nvPr>
        </p:nvSpPr>
        <p:spPr>
          <a:xfrm>
            <a:off x="1946550" y="1810925"/>
            <a:ext cx="2392200" cy="2757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526" name="Shape 1526"/>
          <p:cNvSpPr txBox="1">
            <a:spLocks noGrp="1"/>
          </p:cNvSpPr>
          <p:nvPr>
            <p:ph type="body" idx="1"/>
          </p:nvPr>
        </p:nvSpPr>
        <p:spPr>
          <a:xfrm>
            <a:off x="5645325" y="1810925"/>
            <a:ext cx="2392200" cy="27579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Shape 15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didn’t make a land administration agreement with a rancher. You cannot allow your livestock to graze on the rancher’s land. This season is particularly dry and you are hoping your livestock will be able to survive the journey</a:t>
            </a:r>
          </a:p>
        </p:txBody>
      </p:sp>
      <p:sp>
        <p:nvSpPr>
          <p:cNvPr id="1532" name="Shape 1532"/>
          <p:cNvSpPr txBox="1">
            <a:spLocks noGrp="1"/>
          </p:cNvSpPr>
          <p:nvPr>
            <p:ph type="body" idx="1"/>
          </p:nvPr>
        </p:nvSpPr>
        <p:spPr>
          <a:xfrm>
            <a:off x="311700" y="2867275"/>
            <a:ext cx="8520600" cy="1802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Shape 15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538" name="Shape 1538"/>
          <p:cNvSpPr txBox="1">
            <a:spLocks noGrp="1"/>
          </p:cNvSpPr>
          <p:nvPr>
            <p:ph type="body" idx="1"/>
          </p:nvPr>
        </p:nvSpPr>
        <p:spPr>
          <a:xfrm>
            <a:off x="4612625" y="2805900"/>
            <a:ext cx="3964200" cy="1915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1539" name="Shape 1539"/>
          <p:cNvSpPr txBox="1">
            <a:spLocks noGrp="1"/>
          </p:cNvSpPr>
          <p:nvPr>
            <p:ph type="body" idx="1"/>
          </p:nvPr>
        </p:nvSpPr>
        <p:spPr>
          <a:xfrm>
            <a:off x="464100" y="2805900"/>
            <a:ext cx="3964200" cy="19155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Shape 154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not compensated for the drought/lack of vegetation experienced this season. </a:t>
            </a:r>
          </a:p>
        </p:txBody>
      </p:sp>
      <p:sp>
        <p:nvSpPr>
          <p:cNvPr id="1545" name="Shape 1545"/>
          <p:cNvSpPr txBox="1">
            <a:spLocks noGrp="1"/>
          </p:cNvSpPr>
          <p:nvPr>
            <p:ph type="body" idx="1"/>
          </p:nvPr>
        </p:nvSpPr>
        <p:spPr>
          <a:xfrm>
            <a:off x="311700" y="2590625"/>
            <a:ext cx="8520600" cy="1978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Shape 155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able to buy new livestock because you weren't compensated for the drought  experienced this season. You also didn’t benefit from an access agreement. Most of your livestock didn’t survive the journey. </a:t>
            </a:r>
          </a:p>
        </p:txBody>
      </p:sp>
      <p:sp>
        <p:nvSpPr>
          <p:cNvPr id="1551" name="Shape 1551"/>
          <p:cNvSpPr txBox="1">
            <a:spLocks noGrp="1"/>
          </p:cNvSpPr>
          <p:nvPr>
            <p:ph type="body" idx="1"/>
          </p:nvPr>
        </p:nvSpPr>
        <p:spPr>
          <a:xfrm>
            <a:off x="311700" y="3533800"/>
            <a:ext cx="8520600" cy="1035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Shape 15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compensated for drought/lack of vegetation experienced this season.</a:t>
            </a:r>
          </a:p>
        </p:txBody>
      </p:sp>
      <p:sp>
        <p:nvSpPr>
          <p:cNvPr id="1557" name="Shape 1557"/>
          <p:cNvSpPr txBox="1">
            <a:spLocks noGrp="1"/>
          </p:cNvSpPr>
          <p:nvPr>
            <p:ph type="body" idx="1"/>
          </p:nvPr>
        </p:nvSpPr>
        <p:spPr>
          <a:xfrm>
            <a:off x="311700" y="2615775"/>
            <a:ext cx="8520600" cy="1953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Shape 156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aren't able buy new livestock because you lost a lot of livestock along the way because of the drought. You make up for the lost livestock because you purchased IBLI. The livestock that did survive the journey are malnourished because they weren’t able to graze on ranchers land. </a:t>
            </a:r>
          </a:p>
        </p:txBody>
      </p:sp>
      <p:sp>
        <p:nvSpPr>
          <p:cNvPr id="1563" name="Shape 1563"/>
          <p:cNvSpPr txBox="1">
            <a:spLocks noGrp="1"/>
          </p:cNvSpPr>
          <p:nvPr>
            <p:ph type="body" idx="1"/>
          </p:nvPr>
        </p:nvSpPr>
        <p:spPr>
          <a:xfrm>
            <a:off x="311700" y="3546375"/>
            <a:ext cx="8520600" cy="1022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weren't compensated for the drought experienced this season. Your land rights helped decrease the impact felt from the drought. You could have used the money from IBLI because you need to make up for the moeny spent on buying that land. You know this will pay off in the future; however, it may take longer for you to see the benefits. </a:t>
            </a:r>
          </a:p>
        </p:txBody>
      </p:sp>
      <p:sp>
        <p:nvSpPr>
          <p:cNvPr id="210" name="Shape 210"/>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Shape 1568"/>
          <p:cNvSpPr txBox="1">
            <a:spLocks noGrp="1"/>
          </p:cNvSpPr>
          <p:nvPr>
            <p:ph type="title"/>
          </p:nvPr>
        </p:nvSpPr>
        <p:spPr>
          <a:xfrm>
            <a:off x="311700" y="445025"/>
            <a:ext cx="8520600" cy="2271300"/>
          </a:xfrm>
          <a:prstGeom prst="rect">
            <a:avLst/>
          </a:prstGeom>
        </p:spPr>
        <p:txBody>
          <a:bodyPr lIns="91425" tIns="91425" rIns="91425" bIns="91425" anchor="t" anchorCtr="0">
            <a:noAutofit/>
          </a:bodyPr>
          <a:lstStyle/>
          <a:p>
            <a:pPr lvl="0">
              <a:spcBef>
                <a:spcPts val="0"/>
              </a:spcBef>
              <a:buNone/>
            </a:pPr>
            <a:r>
              <a:rPr lang="en"/>
              <a:t>You didn’t make land administration agreement with a rancher. You cannot allow your livestock to graze on the rancher’s private property</a:t>
            </a:r>
          </a:p>
        </p:txBody>
      </p:sp>
      <p:sp>
        <p:nvSpPr>
          <p:cNvPr id="1569" name="Shape 1569"/>
          <p:cNvSpPr txBox="1">
            <a:spLocks noGrp="1"/>
          </p:cNvSpPr>
          <p:nvPr>
            <p:ph type="body" idx="1"/>
          </p:nvPr>
        </p:nvSpPr>
        <p:spPr>
          <a:xfrm>
            <a:off x="311700" y="2867275"/>
            <a:ext cx="8520600" cy="1701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Shape 1574"/>
          <p:cNvSpPr txBox="1">
            <a:spLocks noGrp="1"/>
          </p:cNvSpPr>
          <p:nvPr>
            <p:ph type="title"/>
          </p:nvPr>
        </p:nvSpPr>
        <p:spPr>
          <a:xfrm>
            <a:off x="311700" y="445025"/>
            <a:ext cx="8520600" cy="2095200"/>
          </a:xfrm>
          <a:prstGeom prst="rect">
            <a:avLst/>
          </a:prstGeom>
        </p:spPr>
        <p:txBody>
          <a:bodyPr lIns="91425" tIns="91425" rIns="91425" bIns="91425" anchor="t" anchorCtr="0">
            <a:noAutofit/>
          </a:bodyPr>
          <a:lstStyle/>
          <a:p>
            <a:pPr lvl="0">
              <a:spcBef>
                <a:spcPts val="0"/>
              </a:spcBef>
              <a:buNone/>
            </a:pPr>
            <a:r>
              <a:rPr lang="en"/>
              <a:t>This season is particularly dry you aren’t able to benefit from the grazing agreement; however, it's time to move towards your seasonal defendant location (high lands/low lands)</a:t>
            </a:r>
          </a:p>
        </p:txBody>
      </p:sp>
      <p:sp>
        <p:nvSpPr>
          <p:cNvPr id="1575" name="Shape 1575"/>
          <p:cNvSpPr txBox="1">
            <a:spLocks noGrp="1"/>
          </p:cNvSpPr>
          <p:nvPr>
            <p:ph type="body" idx="1"/>
          </p:nvPr>
        </p:nvSpPr>
        <p:spPr>
          <a:xfrm>
            <a:off x="311700" y="2473650"/>
            <a:ext cx="8520600" cy="2095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Shape 1580"/>
          <p:cNvSpPr txBox="1">
            <a:spLocks noGrp="1"/>
          </p:cNvSpPr>
          <p:nvPr>
            <p:ph type="title"/>
          </p:nvPr>
        </p:nvSpPr>
        <p:spPr>
          <a:xfrm>
            <a:off x="311700" y="445025"/>
            <a:ext cx="8520600" cy="1466400"/>
          </a:xfrm>
          <a:prstGeom prst="rect">
            <a:avLst/>
          </a:prstGeom>
        </p:spPr>
        <p:txBody>
          <a:bodyPr lIns="91425" tIns="91425" rIns="91425" bIns="91425" anchor="t" anchorCtr="0">
            <a:noAutofit/>
          </a:bodyPr>
          <a:lstStyle/>
          <a:p>
            <a:pPr lvl="0">
              <a:spcBef>
                <a:spcPts val="0"/>
              </a:spcBef>
              <a:buNone/>
            </a:pPr>
            <a:r>
              <a:rPr lang="en"/>
              <a:t>You lose a significant amount of your livestock due to the drought and lack of other grazing agreements along the way. </a:t>
            </a:r>
          </a:p>
        </p:txBody>
      </p:sp>
      <p:sp>
        <p:nvSpPr>
          <p:cNvPr id="1581" name="Shape 1581"/>
          <p:cNvSpPr txBox="1">
            <a:spLocks noGrp="1"/>
          </p:cNvSpPr>
          <p:nvPr>
            <p:ph type="body" idx="1"/>
          </p:nvPr>
        </p:nvSpPr>
        <p:spPr>
          <a:xfrm>
            <a:off x="311700" y="2251075"/>
            <a:ext cx="8520600" cy="2317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Shape 15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587" name="Shape 1587"/>
          <p:cNvSpPr txBox="1">
            <a:spLocks noGrp="1"/>
          </p:cNvSpPr>
          <p:nvPr>
            <p:ph type="body" idx="1"/>
          </p:nvPr>
        </p:nvSpPr>
        <p:spPr>
          <a:xfrm>
            <a:off x="311700" y="1152475"/>
            <a:ext cx="25179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588" name="Shape 1588"/>
          <p:cNvSpPr txBox="1">
            <a:spLocks noGrp="1"/>
          </p:cNvSpPr>
          <p:nvPr>
            <p:ph type="body" idx="1"/>
          </p:nvPr>
        </p:nvSpPr>
        <p:spPr>
          <a:xfrm>
            <a:off x="4639275" y="1216825"/>
            <a:ext cx="25179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Shape 15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compensated for drought/lack of vegetation experienced this season.</a:t>
            </a:r>
          </a:p>
        </p:txBody>
      </p:sp>
      <p:sp>
        <p:nvSpPr>
          <p:cNvPr id="1594" name="Shape 1594"/>
          <p:cNvSpPr txBox="1">
            <a:spLocks noGrp="1"/>
          </p:cNvSpPr>
          <p:nvPr>
            <p:ph type="body" idx="1"/>
          </p:nvPr>
        </p:nvSpPr>
        <p:spPr>
          <a:xfrm>
            <a:off x="311700" y="2993050"/>
            <a:ext cx="8520600" cy="1123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Shape 15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aren't able buy new livestock because you lost a lot of livestock along the way because of the drought. end You make up for the lost livestock because you purchased IBLI. You are no worse off now than you were at the start of your journey.</a:t>
            </a:r>
          </a:p>
        </p:txBody>
      </p:sp>
      <p:sp>
        <p:nvSpPr>
          <p:cNvPr id="1600" name="Shape 1600"/>
          <p:cNvSpPr txBox="1">
            <a:spLocks noGrp="1"/>
          </p:cNvSpPr>
          <p:nvPr>
            <p:ph type="body" idx="1"/>
          </p:nvPr>
        </p:nvSpPr>
        <p:spPr>
          <a:xfrm>
            <a:off x="311700" y="3621825"/>
            <a:ext cx="8520600" cy="9471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Shape 1605"/>
          <p:cNvSpPr txBox="1">
            <a:spLocks noGrp="1"/>
          </p:cNvSpPr>
          <p:nvPr>
            <p:ph type="title"/>
          </p:nvPr>
        </p:nvSpPr>
        <p:spPr>
          <a:xfrm>
            <a:off x="311700" y="445025"/>
            <a:ext cx="8520600" cy="1089300"/>
          </a:xfrm>
          <a:prstGeom prst="rect">
            <a:avLst/>
          </a:prstGeom>
        </p:spPr>
        <p:txBody>
          <a:bodyPr lIns="91425" tIns="91425" rIns="91425" bIns="91425" anchor="t" anchorCtr="0">
            <a:noAutofit/>
          </a:bodyPr>
          <a:lstStyle/>
          <a:p>
            <a:pPr lvl="0">
              <a:spcBef>
                <a:spcPts val="0"/>
              </a:spcBef>
              <a:buNone/>
            </a:pPr>
            <a:r>
              <a:rPr lang="en"/>
              <a:t>Then you are not compensated for the drought/lack of vegetation experienced this season. </a:t>
            </a:r>
          </a:p>
        </p:txBody>
      </p:sp>
      <p:sp>
        <p:nvSpPr>
          <p:cNvPr id="1606" name="Shape 1606"/>
          <p:cNvSpPr txBox="1">
            <a:spLocks noGrp="1"/>
          </p:cNvSpPr>
          <p:nvPr>
            <p:ph type="body" idx="1"/>
          </p:nvPr>
        </p:nvSpPr>
        <p:spPr>
          <a:xfrm>
            <a:off x="311700" y="1634850"/>
            <a:ext cx="8520600" cy="2934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Shape 16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able to buy new livestock because you weren't compensated for the drought  experienced this season. You also didn’t benefit from an access agreement and now your status as a pastoralist has decreased.</a:t>
            </a:r>
          </a:p>
          <a:p>
            <a:pPr lvl="0">
              <a:spcBef>
                <a:spcPts val="0"/>
              </a:spcBef>
              <a:buNone/>
            </a:pPr>
            <a:endParaRPr/>
          </a:p>
        </p:txBody>
      </p:sp>
      <p:sp>
        <p:nvSpPr>
          <p:cNvPr id="1612" name="Shape 1612"/>
          <p:cNvSpPr txBox="1">
            <a:spLocks noGrp="1"/>
          </p:cNvSpPr>
          <p:nvPr>
            <p:ph type="body" idx="1"/>
          </p:nvPr>
        </p:nvSpPr>
        <p:spPr>
          <a:xfrm>
            <a:off x="311700" y="3257125"/>
            <a:ext cx="8520600" cy="1311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Shape 1617"/>
          <p:cNvSpPr txBox="1">
            <a:spLocks noGrp="1"/>
          </p:cNvSpPr>
          <p:nvPr>
            <p:ph type="title"/>
          </p:nvPr>
        </p:nvSpPr>
        <p:spPr>
          <a:xfrm>
            <a:off x="311700" y="482750"/>
            <a:ext cx="8520600" cy="1453800"/>
          </a:xfrm>
          <a:prstGeom prst="rect">
            <a:avLst/>
          </a:prstGeom>
        </p:spPr>
        <p:txBody>
          <a:bodyPr lIns="91425" tIns="91425" rIns="91425" bIns="91425" anchor="t" anchorCtr="0">
            <a:noAutofit/>
          </a:bodyPr>
          <a:lstStyle/>
          <a:p>
            <a:pPr lvl="0">
              <a:lnSpc>
                <a:spcPct val="115000"/>
              </a:lnSpc>
              <a:spcBef>
                <a:spcPts val="0"/>
              </a:spcBef>
              <a:spcAft>
                <a:spcPts val="1600"/>
              </a:spcAft>
              <a:buClr>
                <a:schemeClr val="dk1"/>
              </a:buClr>
              <a:buSzPct val="45833"/>
              <a:buFont typeface="Arial"/>
              <a:buNone/>
            </a:pPr>
            <a:r>
              <a:rPr lang="en" sz="2400"/>
              <a:t>You have made a land administration agreement with a rancher. You can allow your livestock to graze during the daytime and not during the rainy season. You also have to pay a grazing fee (per head of livestock) to the rancher to prevent free-riding.</a:t>
            </a:r>
          </a:p>
        </p:txBody>
      </p:sp>
      <p:sp>
        <p:nvSpPr>
          <p:cNvPr id="1618" name="Shape 1618"/>
          <p:cNvSpPr txBox="1">
            <a:spLocks noGrp="1"/>
          </p:cNvSpPr>
          <p:nvPr>
            <p:ph type="body" idx="1"/>
          </p:nvPr>
        </p:nvSpPr>
        <p:spPr>
          <a:xfrm>
            <a:off x="311700" y="2326525"/>
            <a:ext cx="8520600" cy="2242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Shape 1623"/>
          <p:cNvSpPr txBox="1">
            <a:spLocks noGrp="1"/>
          </p:cNvSpPr>
          <p:nvPr>
            <p:ph type="title"/>
          </p:nvPr>
        </p:nvSpPr>
        <p:spPr>
          <a:xfrm>
            <a:off x="311700" y="445025"/>
            <a:ext cx="8520600" cy="1969500"/>
          </a:xfrm>
          <a:prstGeom prst="rect">
            <a:avLst/>
          </a:prstGeom>
        </p:spPr>
        <p:txBody>
          <a:bodyPr lIns="91425" tIns="91425" rIns="91425" bIns="91425" anchor="t" anchorCtr="0">
            <a:noAutofit/>
          </a:bodyPr>
          <a:lstStyle/>
          <a:p>
            <a:pPr lvl="0">
              <a:spcBef>
                <a:spcPts val="0"/>
              </a:spcBef>
              <a:buNone/>
            </a:pPr>
            <a:r>
              <a:rPr lang="en"/>
              <a:t>This season is particularly dry you are able to benefit from the grazing agreement; however, it's time to move towards your seasonal defendant location (high lands/low lands)</a:t>
            </a:r>
          </a:p>
        </p:txBody>
      </p:sp>
      <p:sp>
        <p:nvSpPr>
          <p:cNvPr id="1624" name="Shape 1624"/>
          <p:cNvSpPr txBox="1">
            <a:spLocks noGrp="1"/>
          </p:cNvSpPr>
          <p:nvPr>
            <p:ph type="body" idx="1"/>
          </p:nvPr>
        </p:nvSpPr>
        <p:spPr>
          <a:xfrm>
            <a:off x="490450" y="2649675"/>
            <a:ext cx="8520600" cy="1969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At the end of the season you are compensated for the drought experienced this year. Due to your land rights and insurance compensation a significant amount of your livestock were able to survive. You’re financially poor because you spent your money on buying the land; however, in the long-run this will pay off. The money received from IBLI helps pay off the land you bought.</a:t>
            </a:r>
          </a:p>
        </p:txBody>
      </p:sp>
      <p:sp>
        <p:nvSpPr>
          <p:cNvPr id="216" name="Shape 216"/>
          <p:cNvSpPr txBox="1">
            <a:spLocks noGrp="1"/>
          </p:cNvSpPr>
          <p:nvPr>
            <p:ph type="body" idx="1"/>
          </p:nvPr>
        </p:nvSpPr>
        <p:spPr>
          <a:xfrm>
            <a:off x="311700" y="4124850"/>
            <a:ext cx="8520600" cy="444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Shape 16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made agreements with other stakeholders along your route?</a:t>
            </a:r>
          </a:p>
        </p:txBody>
      </p:sp>
      <p:sp>
        <p:nvSpPr>
          <p:cNvPr id="1630" name="Shape 1630"/>
          <p:cNvSpPr txBox="1">
            <a:spLocks noGrp="1"/>
          </p:cNvSpPr>
          <p:nvPr>
            <p:ph type="body" idx="1"/>
          </p:nvPr>
        </p:nvSpPr>
        <p:spPr>
          <a:xfrm>
            <a:off x="2260950" y="1661475"/>
            <a:ext cx="2165700" cy="2808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631" name="Shape 1631"/>
          <p:cNvSpPr txBox="1">
            <a:spLocks noGrp="1"/>
          </p:cNvSpPr>
          <p:nvPr>
            <p:ph type="body" idx="1"/>
          </p:nvPr>
        </p:nvSpPr>
        <p:spPr>
          <a:xfrm>
            <a:off x="5481850" y="1661475"/>
            <a:ext cx="2165700" cy="28083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Shape 163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Your livestock continue to thrive due to their ability to graze on farmers land along your route</a:t>
            </a:r>
          </a:p>
        </p:txBody>
      </p:sp>
      <p:sp>
        <p:nvSpPr>
          <p:cNvPr id="1637" name="Shape 1637"/>
          <p:cNvSpPr txBox="1">
            <a:spLocks noGrp="1"/>
          </p:cNvSpPr>
          <p:nvPr>
            <p:ph type="body" idx="1"/>
          </p:nvPr>
        </p:nvSpPr>
        <p:spPr>
          <a:xfrm>
            <a:off x="311700" y="1685150"/>
            <a:ext cx="8520600" cy="2883600"/>
          </a:xfrm>
          <a:prstGeom prst="rect">
            <a:avLst/>
          </a:prstGeom>
        </p:spPr>
        <p:txBody>
          <a:bodyPr lIns="91425" tIns="91425" rIns="91425" bIns="91425" anchor="ctr" anchorCtr="0">
            <a:noAutofit/>
          </a:bodyPr>
          <a:lstStyle/>
          <a:p>
            <a:pPr lvl="0">
              <a:spcBef>
                <a:spcPts val="0"/>
              </a:spcBef>
              <a:buNone/>
            </a:pPr>
            <a:r>
              <a:rPr lang="en" sz="3000">
                <a:solidFill>
                  <a:schemeClr val="dk1"/>
                </a:solidFill>
              </a:rPr>
              <a:t>Do  you have Index Based Livestock Insurance?</a:t>
            </a:r>
          </a:p>
          <a:p>
            <a:pPr lvl="0">
              <a:spcBef>
                <a:spcPts val="0"/>
              </a:spcBef>
              <a:buNone/>
            </a:pPr>
            <a:r>
              <a:rPr lang="en" sz="4800" u="sng">
                <a:solidFill>
                  <a:schemeClr val="hlink"/>
                </a:solidFill>
                <a:hlinkClick r:id="rId3"/>
              </a:rPr>
              <a:t>Yes </a:t>
            </a:r>
            <a:r>
              <a:rPr lang="en" u="sng">
                <a:solidFill>
                  <a:schemeClr val="hlink"/>
                </a:solidFill>
                <a:hlinkClick r:id="rId3"/>
              </a:rPr>
              <a:t>	</a:t>
            </a:r>
            <a:r>
              <a:rPr lang="en"/>
              <a:t>								</a:t>
            </a:r>
            <a:r>
              <a:rPr lang="en" sz="4800" u="sng">
                <a:solidFill>
                  <a:schemeClr val="hlink"/>
                </a:solidFill>
                <a:hlinkClick r:id="rId4"/>
              </a:rPr>
              <a:t>No</a:t>
            </a:r>
          </a:p>
        </p:txBody>
      </p:sp>
    </p:spTree>
  </p:cSld>
  <p:clrMapOvr>
    <a:masterClrMapping/>
  </p:clrMapOvr>
  <p:transition spd="slow">
    <p:cut/>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Shape 16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Your livestock were able to survive the drought because they were able to continually graze along the way; however, you weren’t compensated for the drought felt this season. Your status as a pastoralist decreases slightly because you lost a few livestock along the way.</a:t>
            </a:r>
          </a:p>
        </p:txBody>
      </p:sp>
      <p:sp>
        <p:nvSpPr>
          <p:cNvPr id="1643" name="Shape 1643"/>
          <p:cNvSpPr txBox="1">
            <a:spLocks noGrp="1"/>
          </p:cNvSpPr>
          <p:nvPr>
            <p:ph type="body" idx="1"/>
          </p:nvPr>
        </p:nvSpPr>
        <p:spPr>
          <a:xfrm>
            <a:off x="311700" y="4074550"/>
            <a:ext cx="8520600" cy="494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a:t>
            </a:r>
          </a:p>
        </p:txBody>
      </p:sp>
      <p:sp>
        <p:nvSpPr>
          <p:cNvPr id="1649" name="Shape 1649"/>
          <p:cNvSpPr txBox="1">
            <a:spLocks noGrp="1"/>
          </p:cNvSpPr>
          <p:nvPr>
            <p:ph type="body" idx="1"/>
          </p:nvPr>
        </p:nvSpPr>
        <p:spPr>
          <a:xfrm>
            <a:off x="311700" y="4150000"/>
            <a:ext cx="8520600" cy="4188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Shape 16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lose a significant amount of your livestock due to the drought and lack of other grazing agreements along the way. </a:t>
            </a:r>
          </a:p>
        </p:txBody>
      </p:sp>
      <p:sp>
        <p:nvSpPr>
          <p:cNvPr id="1655" name="Shape 1655"/>
          <p:cNvSpPr txBox="1">
            <a:spLocks noGrp="1"/>
          </p:cNvSpPr>
          <p:nvPr>
            <p:ph type="body" idx="1"/>
          </p:nvPr>
        </p:nvSpPr>
        <p:spPr>
          <a:xfrm>
            <a:off x="311700" y="2049850"/>
            <a:ext cx="8520600" cy="2519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Shape 16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661" name="Shape 1661"/>
          <p:cNvSpPr txBox="1">
            <a:spLocks noGrp="1"/>
          </p:cNvSpPr>
          <p:nvPr>
            <p:ph type="body" idx="1"/>
          </p:nvPr>
        </p:nvSpPr>
        <p:spPr>
          <a:xfrm>
            <a:off x="877625" y="1229425"/>
            <a:ext cx="25932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662" name="Shape 1662"/>
          <p:cNvSpPr txBox="1">
            <a:spLocks noGrp="1"/>
          </p:cNvSpPr>
          <p:nvPr>
            <p:ph type="body" idx="1"/>
          </p:nvPr>
        </p:nvSpPr>
        <p:spPr>
          <a:xfrm>
            <a:off x="5230325" y="1229425"/>
            <a:ext cx="25932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Shape 16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compensated for drought/lack of vegetation experienced this season.</a:t>
            </a:r>
          </a:p>
        </p:txBody>
      </p:sp>
      <p:sp>
        <p:nvSpPr>
          <p:cNvPr id="1668" name="Shape 1668"/>
          <p:cNvSpPr txBox="1">
            <a:spLocks noGrp="1"/>
          </p:cNvSpPr>
          <p:nvPr>
            <p:ph type="body" idx="1"/>
          </p:nvPr>
        </p:nvSpPr>
        <p:spPr>
          <a:xfrm>
            <a:off x="311700" y="3508650"/>
            <a:ext cx="8520600" cy="1060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Shape 16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aren't able buy new livestock because you lost a lot of livestock along the way because of the drought. end You make up for the lost livestock because you purchased IBLI. You are no worse off now than you were at the start of your journey.</a:t>
            </a:r>
          </a:p>
        </p:txBody>
      </p:sp>
      <p:sp>
        <p:nvSpPr>
          <p:cNvPr id="1674" name="Shape 1674"/>
          <p:cNvSpPr txBox="1">
            <a:spLocks noGrp="1"/>
          </p:cNvSpPr>
          <p:nvPr>
            <p:ph type="body" idx="1"/>
          </p:nvPr>
        </p:nvSpPr>
        <p:spPr>
          <a:xfrm>
            <a:off x="311700" y="3370325"/>
            <a:ext cx="8520600" cy="1198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Shape 1679"/>
          <p:cNvSpPr txBox="1">
            <a:spLocks noGrp="1"/>
          </p:cNvSpPr>
          <p:nvPr>
            <p:ph type="title"/>
          </p:nvPr>
        </p:nvSpPr>
        <p:spPr>
          <a:xfrm>
            <a:off x="311700" y="445025"/>
            <a:ext cx="8520600" cy="1013700"/>
          </a:xfrm>
          <a:prstGeom prst="rect">
            <a:avLst/>
          </a:prstGeom>
        </p:spPr>
        <p:txBody>
          <a:bodyPr lIns="91425" tIns="91425" rIns="91425" bIns="91425" anchor="t" anchorCtr="0">
            <a:noAutofit/>
          </a:bodyPr>
          <a:lstStyle/>
          <a:p>
            <a:pPr lvl="0">
              <a:spcBef>
                <a:spcPts val="0"/>
              </a:spcBef>
              <a:buNone/>
            </a:pPr>
            <a:r>
              <a:rPr lang="en"/>
              <a:t>Then you are not compensated for the drought/lack of vegetation experienced this season. </a:t>
            </a:r>
          </a:p>
        </p:txBody>
      </p:sp>
      <p:sp>
        <p:nvSpPr>
          <p:cNvPr id="1680" name="Shape 1680"/>
          <p:cNvSpPr txBox="1">
            <a:spLocks noGrp="1"/>
          </p:cNvSpPr>
          <p:nvPr>
            <p:ph type="body" idx="1"/>
          </p:nvPr>
        </p:nvSpPr>
        <p:spPr>
          <a:xfrm>
            <a:off x="5291700" y="1609700"/>
            <a:ext cx="2593200" cy="3416400"/>
          </a:xfrm>
          <a:prstGeom prst="rect">
            <a:avLst/>
          </a:prstGeom>
        </p:spPr>
        <p:txBody>
          <a:bodyPr lIns="91425" tIns="91425" rIns="91425" bIns="91425" anchor="ctr" anchorCtr="0">
            <a:noAutofit/>
          </a:bodyPr>
          <a:lstStyle/>
          <a:p>
            <a:pPr lvl="0">
              <a:spcBef>
                <a:spcPts val="0"/>
              </a:spcBef>
              <a:buNone/>
            </a:pPr>
            <a:endParaRPr/>
          </a:p>
        </p:txBody>
      </p:sp>
      <p:sp>
        <p:nvSpPr>
          <p:cNvPr id="1681" name="Shape 1681"/>
          <p:cNvSpPr txBox="1">
            <a:spLocks noGrp="1"/>
          </p:cNvSpPr>
          <p:nvPr>
            <p:ph type="body" idx="1"/>
          </p:nvPr>
        </p:nvSpPr>
        <p:spPr>
          <a:xfrm>
            <a:off x="311700" y="1609700"/>
            <a:ext cx="2593200" cy="29592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Shape 1686"/>
          <p:cNvSpPr txBox="1">
            <a:spLocks noGrp="1"/>
          </p:cNvSpPr>
          <p:nvPr>
            <p:ph type="title"/>
          </p:nvPr>
        </p:nvSpPr>
        <p:spPr>
          <a:xfrm>
            <a:off x="311700" y="445025"/>
            <a:ext cx="8520600" cy="2485200"/>
          </a:xfrm>
          <a:prstGeom prst="rect">
            <a:avLst/>
          </a:prstGeom>
        </p:spPr>
        <p:txBody>
          <a:bodyPr lIns="91425" tIns="91425" rIns="91425" bIns="91425" anchor="t" anchorCtr="0">
            <a:noAutofit/>
          </a:bodyPr>
          <a:lstStyle/>
          <a:p>
            <a:pPr lvl="0">
              <a:spcBef>
                <a:spcPts val="0"/>
              </a:spcBef>
              <a:buNone/>
            </a:pPr>
            <a:r>
              <a:rPr lang="en"/>
              <a:t>You’ve reached your final destination. You weren't able to buy new livestock because you weren't compensated for the drought  experienced this season; however, you benefitted from the access agreement. Your status as a pastoralist has only slightly decreased. </a:t>
            </a:r>
          </a:p>
        </p:txBody>
      </p:sp>
      <p:sp>
        <p:nvSpPr>
          <p:cNvPr id="1687" name="Shape 1687"/>
          <p:cNvSpPr txBox="1">
            <a:spLocks noGrp="1"/>
          </p:cNvSpPr>
          <p:nvPr>
            <p:ph type="body" idx="1"/>
          </p:nvPr>
        </p:nvSpPr>
        <p:spPr>
          <a:xfrm>
            <a:off x="311700" y="3584100"/>
            <a:ext cx="8520600" cy="9846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have made a land administration agreement with a farmer. You can allow your livestock to graze during the daytime and not during the rainy season. You also have to pay a grazing fee to the farmer to prevent free-riding.</a:t>
            </a:r>
          </a:p>
        </p:txBody>
      </p:sp>
      <p:sp>
        <p:nvSpPr>
          <p:cNvPr id="222" name="Shape 222"/>
          <p:cNvSpPr txBox="1">
            <a:spLocks noGrp="1"/>
          </p:cNvSpPr>
          <p:nvPr>
            <p:ph type="body" idx="1"/>
          </p:nvPr>
        </p:nvSpPr>
        <p:spPr>
          <a:xfrm>
            <a:off x="311700" y="3382900"/>
            <a:ext cx="8520600" cy="1185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Shape 169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tried to register land ownership?</a:t>
            </a:r>
          </a:p>
        </p:txBody>
      </p:sp>
      <p:sp>
        <p:nvSpPr>
          <p:cNvPr id="1693" name="Shape 1693"/>
          <p:cNvSpPr txBox="1">
            <a:spLocks noGrp="1"/>
          </p:cNvSpPr>
          <p:nvPr>
            <p:ph type="body" idx="1"/>
          </p:nvPr>
        </p:nvSpPr>
        <p:spPr>
          <a:xfrm>
            <a:off x="1493825" y="1139900"/>
            <a:ext cx="26814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694" name="Shape 1694"/>
          <p:cNvSpPr txBox="1">
            <a:spLocks noGrp="1"/>
          </p:cNvSpPr>
          <p:nvPr>
            <p:ph type="body" idx="1"/>
          </p:nvPr>
        </p:nvSpPr>
        <p:spPr>
          <a:xfrm>
            <a:off x="4677000" y="1227925"/>
            <a:ext cx="26814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Shape 16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Were you able to get property rights?</a:t>
            </a:r>
          </a:p>
        </p:txBody>
      </p:sp>
      <p:sp>
        <p:nvSpPr>
          <p:cNvPr id="1700" name="Shape 1700"/>
          <p:cNvSpPr txBox="1">
            <a:spLocks noGrp="1"/>
          </p:cNvSpPr>
          <p:nvPr>
            <p:ph type="body" idx="1"/>
          </p:nvPr>
        </p:nvSpPr>
        <p:spPr>
          <a:xfrm>
            <a:off x="311700" y="1152475"/>
            <a:ext cx="27693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701" name="Shape 1701"/>
          <p:cNvSpPr txBox="1">
            <a:spLocks noGrp="1"/>
          </p:cNvSpPr>
          <p:nvPr>
            <p:ph type="body" idx="1"/>
          </p:nvPr>
        </p:nvSpPr>
        <p:spPr>
          <a:xfrm>
            <a:off x="4815325" y="1254575"/>
            <a:ext cx="27693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Shape 1706"/>
          <p:cNvSpPr txBox="1">
            <a:spLocks noGrp="1"/>
          </p:cNvSpPr>
          <p:nvPr>
            <p:ph type="title"/>
          </p:nvPr>
        </p:nvSpPr>
        <p:spPr>
          <a:xfrm>
            <a:off x="311700" y="445025"/>
            <a:ext cx="8520600" cy="1139400"/>
          </a:xfrm>
          <a:prstGeom prst="rect">
            <a:avLst/>
          </a:prstGeom>
        </p:spPr>
        <p:txBody>
          <a:bodyPr lIns="91425" tIns="91425" rIns="91425" bIns="91425" anchor="t" anchorCtr="0">
            <a:noAutofit/>
          </a:bodyPr>
          <a:lstStyle/>
          <a:p>
            <a:pPr lvl="0">
              <a:spcBef>
                <a:spcPts val="0"/>
              </a:spcBef>
              <a:buNone/>
            </a:pPr>
            <a:r>
              <a:rPr lang="en"/>
              <a:t>Have you purchased Index Based Livestock Insurance?</a:t>
            </a:r>
          </a:p>
        </p:txBody>
      </p:sp>
      <p:sp>
        <p:nvSpPr>
          <p:cNvPr id="1707" name="Shape 1707"/>
          <p:cNvSpPr txBox="1">
            <a:spLocks noGrp="1"/>
          </p:cNvSpPr>
          <p:nvPr>
            <p:ph type="body" idx="1"/>
          </p:nvPr>
        </p:nvSpPr>
        <p:spPr>
          <a:xfrm>
            <a:off x="311700" y="1760600"/>
            <a:ext cx="2769300" cy="2808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708" name="Shape 1708"/>
          <p:cNvSpPr txBox="1">
            <a:spLocks noGrp="1"/>
          </p:cNvSpPr>
          <p:nvPr>
            <p:ph type="body" idx="1"/>
          </p:nvPr>
        </p:nvSpPr>
        <p:spPr>
          <a:xfrm>
            <a:off x="4978800" y="1837550"/>
            <a:ext cx="2769300" cy="28083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Shape 171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however because you didn't purchase IBLI you will not be compensated.</a:t>
            </a:r>
          </a:p>
        </p:txBody>
      </p:sp>
      <p:sp>
        <p:nvSpPr>
          <p:cNvPr id="1714" name="Shape 1714"/>
          <p:cNvSpPr txBox="1">
            <a:spLocks noGrp="1"/>
          </p:cNvSpPr>
          <p:nvPr>
            <p:ph type="body" idx="1"/>
          </p:nvPr>
        </p:nvSpPr>
        <p:spPr>
          <a:xfrm>
            <a:off x="311700" y="1974400"/>
            <a:ext cx="8520600" cy="2607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Shape 17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fact that you weren't able to purchase property rights nor do you have a land administration agreement your livestock didn't get enough resources; in addition, since you didn't purchased IBLI you weren't compensated for the drought experienced. You are at a worse financial position compared to when you started your journey.</a:t>
            </a:r>
          </a:p>
        </p:txBody>
      </p:sp>
      <p:sp>
        <p:nvSpPr>
          <p:cNvPr id="1720" name="Shape 1720"/>
          <p:cNvSpPr txBox="1">
            <a:spLocks noGrp="1"/>
          </p:cNvSpPr>
          <p:nvPr>
            <p:ph type="body" idx="1"/>
          </p:nvPr>
        </p:nvSpPr>
        <p:spPr>
          <a:xfrm>
            <a:off x="311700" y="4124850"/>
            <a:ext cx="8520600" cy="444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Shape 17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however, you will be compensated because you purchased IBLI.</a:t>
            </a:r>
          </a:p>
        </p:txBody>
      </p:sp>
      <p:sp>
        <p:nvSpPr>
          <p:cNvPr id="1726" name="Shape 1726"/>
          <p:cNvSpPr txBox="1">
            <a:spLocks noGrp="1"/>
          </p:cNvSpPr>
          <p:nvPr>
            <p:ph type="body" idx="1"/>
          </p:nvPr>
        </p:nvSpPr>
        <p:spPr>
          <a:xfrm>
            <a:off x="311700" y="1584550"/>
            <a:ext cx="8520600" cy="2984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Shape 17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fact that you weren't able to purchase property rights nor do you have a land administration agreement your livestock didn't get enough resources; however, since you purchased IBLI you were compensated for the drought experienced. You are roughly at the same financial level as you were when you started the journey.</a:t>
            </a:r>
          </a:p>
        </p:txBody>
      </p:sp>
      <p:sp>
        <p:nvSpPr>
          <p:cNvPr id="1732" name="Shape 1732"/>
          <p:cNvSpPr txBox="1">
            <a:spLocks noGrp="1"/>
          </p:cNvSpPr>
          <p:nvPr>
            <p:ph type="body" idx="1"/>
          </p:nvPr>
        </p:nvSpPr>
        <p:spPr>
          <a:xfrm>
            <a:off x="311700" y="3996175"/>
            <a:ext cx="8520600" cy="572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Shape 17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are now able to have a say in land use in this area; however, this only helps for part of your migration route. </a:t>
            </a:r>
          </a:p>
        </p:txBody>
      </p:sp>
      <p:sp>
        <p:nvSpPr>
          <p:cNvPr id="1738" name="Shape 1738"/>
          <p:cNvSpPr txBox="1">
            <a:spLocks noGrp="1"/>
          </p:cNvSpPr>
          <p:nvPr>
            <p:ph type="body" idx="1"/>
          </p:nvPr>
        </p:nvSpPr>
        <p:spPr>
          <a:xfrm>
            <a:off x="311700" y="2238500"/>
            <a:ext cx="8520600" cy="2330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Shape 17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Your help in purchasing of the land and preventing it from becoming farmland has benefited all pastoralists that migrate through this route. More livestock are able to survive extreme weather conditions thanks to you. </a:t>
            </a:r>
          </a:p>
        </p:txBody>
      </p:sp>
      <p:sp>
        <p:nvSpPr>
          <p:cNvPr id="1744" name="Shape 1744"/>
          <p:cNvSpPr txBox="1">
            <a:spLocks noGrp="1"/>
          </p:cNvSpPr>
          <p:nvPr>
            <p:ph type="body" idx="1"/>
          </p:nvPr>
        </p:nvSpPr>
        <p:spPr>
          <a:xfrm>
            <a:off x="198525" y="3106225"/>
            <a:ext cx="8520600" cy="1399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Shape 17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Your land rights has only helped you partially. </a:t>
            </a:r>
          </a:p>
        </p:txBody>
      </p:sp>
      <p:sp>
        <p:nvSpPr>
          <p:cNvPr id="1750" name="Shape 1750"/>
          <p:cNvSpPr txBox="1">
            <a:spLocks noGrp="1"/>
          </p:cNvSpPr>
          <p:nvPr>
            <p:ph type="body" idx="1"/>
          </p:nvPr>
        </p:nvSpPr>
        <p:spPr>
          <a:xfrm>
            <a:off x="311700" y="1584550"/>
            <a:ext cx="8520600" cy="2984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you are able and you weren't able to benefit from the land administration agreement since you only made it with farmers and it’s currently the wet season.</a:t>
            </a:r>
          </a:p>
        </p:txBody>
      </p:sp>
      <p:sp>
        <p:nvSpPr>
          <p:cNvPr id="228" name="Shape 228"/>
          <p:cNvSpPr txBox="1">
            <a:spLocks noGrp="1"/>
          </p:cNvSpPr>
          <p:nvPr>
            <p:ph type="body" idx="1"/>
          </p:nvPr>
        </p:nvSpPr>
        <p:spPr>
          <a:xfrm>
            <a:off x="311700" y="2515150"/>
            <a:ext cx="8520600" cy="2053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Shape 1755"/>
          <p:cNvSpPr txBox="1">
            <a:spLocks noGrp="1"/>
          </p:cNvSpPr>
          <p:nvPr>
            <p:ph type="title"/>
          </p:nvPr>
        </p:nvSpPr>
        <p:spPr>
          <a:xfrm>
            <a:off x="311700" y="445025"/>
            <a:ext cx="8520600" cy="862800"/>
          </a:xfrm>
          <a:prstGeom prst="rect">
            <a:avLst/>
          </a:prstGeom>
        </p:spPr>
        <p:txBody>
          <a:bodyPr lIns="91425" tIns="91425" rIns="91425" bIns="91425" anchor="t" anchorCtr="0">
            <a:noAutofit/>
          </a:bodyPr>
          <a:lstStyle/>
          <a:p>
            <a:pPr lvl="0">
              <a:spcBef>
                <a:spcPts val="0"/>
              </a:spcBef>
              <a:buNone/>
            </a:pPr>
            <a:r>
              <a:rPr lang="en"/>
              <a:t>Have your purchased Index Based Livestock Insurance?</a:t>
            </a:r>
          </a:p>
        </p:txBody>
      </p:sp>
      <p:sp>
        <p:nvSpPr>
          <p:cNvPr id="1756" name="Shape 1756"/>
          <p:cNvSpPr txBox="1">
            <a:spLocks noGrp="1"/>
          </p:cNvSpPr>
          <p:nvPr>
            <p:ph type="body" idx="1"/>
          </p:nvPr>
        </p:nvSpPr>
        <p:spPr>
          <a:xfrm>
            <a:off x="311700" y="1521675"/>
            <a:ext cx="2543100" cy="3047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757" name="Shape 1757"/>
          <p:cNvSpPr txBox="1">
            <a:spLocks noGrp="1"/>
          </p:cNvSpPr>
          <p:nvPr>
            <p:ph type="body" idx="1"/>
          </p:nvPr>
        </p:nvSpPr>
        <p:spPr>
          <a:xfrm>
            <a:off x="5519575" y="1636350"/>
            <a:ext cx="2543100" cy="30471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Shape 176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weren't compensated for the drought experienced this season. Your land rights helped decrease the impact felt from the drought. You could have used the money from IBLI because you need to make up for the money spent on buying that land. You know this will pay off in the future; however, it may take longer for you to see the benefits. </a:t>
            </a:r>
          </a:p>
        </p:txBody>
      </p:sp>
      <p:sp>
        <p:nvSpPr>
          <p:cNvPr id="1763" name="Shape 1763"/>
          <p:cNvSpPr txBox="1">
            <a:spLocks noGrp="1"/>
          </p:cNvSpPr>
          <p:nvPr>
            <p:ph type="body" idx="1"/>
          </p:nvPr>
        </p:nvSpPr>
        <p:spPr>
          <a:xfrm>
            <a:off x="311700" y="3634400"/>
            <a:ext cx="8520600" cy="934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Shape 17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At the end of the season you are compensated for the drought experienced this year. Due to your land rights and insurance compensation a significant amount of your livestock were able to survive. You financially poor because you spent your money on buying the land; however, in the long-run this will pay off. The money received from IBLI helps pay off the land you bought.</a:t>
            </a:r>
          </a:p>
        </p:txBody>
      </p:sp>
      <p:sp>
        <p:nvSpPr>
          <p:cNvPr id="1769" name="Shape 1769"/>
          <p:cNvSpPr txBox="1">
            <a:spLocks noGrp="1"/>
          </p:cNvSpPr>
          <p:nvPr>
            <p:ph type="body" idx="1"/>
          </p:nvPr>
        </p:nvSpPr>
        <p:spPr>
          <a:xfrm>
            <a:off x="311700" y="4150000"/>
            <a:ext cx="8520600" cy="4188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Shape 1774"/>
          <p:cNvSpPr txBox="1">
            <a:spLocks noGrp="1"/>
          </p:cNvSpPr>
          <p:nvPr>
            <p:ph type="title"/>
          </p:nvPr>
        </p:nvSpPr>
        <p:spPr>
          <a:xfrm>
            <a:off x="311700" y="206075"/>
            <a:ext cx="8520600" cy="1089300"/>
          </a:xfrm>
          <a:prstGeom prst="rect">
            <a:avLst/>
          </a:prstGeom>
        </p:spPr>
        <p:txBody>
          <a:bodyPr lIns="91425" tIns="91425" rIns="91425" bIns="91425" anchor="t" anchorCtr="0">
            <a:noAutofit/>
          </a:bodyPr>
          <a:lstStyle/>
          <a:p>
            <a:pPr lvl="0">
              <a:spcBef>
                <a:spcPts val="0"/>
              </a:spcBef>
              <a:buNone/>
            </a:pPr>
            <a:r>
              <a:rPr lang="en"/>
              <a:t>Have you purchased Index Based Livestock Insurance? </a:t>
            </a:r>
          </a:p>
        </p:txBody>
      </p:sp>
      <p:sp>
        <p:nvSpPr>
          <p:cNvPr id="1775" name="Shape 1775"/>
          <p:cNvSpPr txBox="1">
            <a:spLocks noGrp="1"/>
          </p:cNvSpPr>
          <p:nvPr>
            <p:ph type="body" idx="1"/>
          </p:nvPr>
        </p:nvSpPr>
        <p:spPr>
          <a:xfrm>
            <a:off x="311700" y="1152475"/>
            <a:ext cx="27192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776" name="Shape 1776"/>
          <p:cNvSpPr txBox="1">
            <a:spLocks noGrp="1"/>
          </p:cNvSpPr>
          <p:nvPr>
            <p:ph type="body" idx="1"/>
          </p:nvPr>
        </p:nvSpPr>
        <p:spPr>
          <a:xfrm>
            <a:off x="4827900" y="1242000"/>
            <a:ext cx="27192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Shape 17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however, you will be compensated because you purchased IBLI.</a:t>
            </a:r>
          </a:p>
        </p:txBody>
      </p:sp>
      <p:sp>
        <p:nvSpPr>
          <p:cNvPr id="1782" name="Shape 1782"/>
          <p:cNvSpPr txBox="1">
            <a:spLocks noGrp="1"/>
          </p:cNvSpPr>
          <p:nvPr>
            <p:ph type="body" idx="1"/>
          </p:nvPr>
        </p:nvSpPr>
        <p:spPr>
          <a:xfrm>
            <a:off x="311700" y="2313950"/>
            <a:ext cx="8520600" cy="2254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Shape 17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fact that you didn't register land ownership nor do you have a land administration agreement your livestock didn't get enough resources; however, since you purchased IBLI you were compensated for the drought experienced. You are roughly at the same financial level as you were when you started the journey.</a:t>
            </a:r>
          </a:p>
        </p:txBody>
      </p:sp>
      <p:sp>
        <p:nvSpPr>
          <p:cNvPr id="1788" name="Shape 1788"/>
          <p:cNvSpPr txBox="1">
            <a:spLocks noGrp="1"/>
          </p:cNvSpPr>
          <p:nvPr>
            <p:ph type="body" idx="1"/>
          </p:nvPr>
        </p:nvSpPr>
        <p:spPr>
          <a:xfrm>
            <a:off x="311700" y="3996175"/>
            <a:ext cx="8520600" cy="572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Shape 1793"/>
          <p:cNvSpPr txBox="1">
            <a:spLocks noGrp="1"/>
          </p:cNvSpPr>
          <p:nvPr>
            <p:ph type="title"/>
          </p:nvPr>
        </p:nvSpPr>
        <p:spPr>
          <a:xfrm>
            <a:off x="311700" y="445025"/>
            <a:ext cx="8520600" cy="1718100"/>
          </a:xfrm>
          <a:prstGeom prst="rect">
            <a:avLst/>
          </a:prstGeom>
        </p:spPr>
        <p:txBody>
          <a:bodyPr lIns="91425" tIns="91425" rIns="91425" bIns="91425" anchor="t" anchorCtr="0">
            <a:noAutofit/>
          </a:bodyPr>
          <a:lstStyle/>
          <a:p>
            <a:pPr lvl="0">
              <a:spcBef>
                <a:spcPts val="0"/>
              </a:spcBef>
              <a:buNone/>
            </a:pPr>
            <a:r>
              <a:rPr lang="en"/>
              <a:t>This season is particularly dry; however because you didn't purchase IBLI you will not be compensated.</a:t>
            </a:r>
          </a:p>
        </p:txBody>
      </p:sp>
      <p:sp>
        <p:nvSpPr>
          <p:cNvPr id="1794" name="Shape 1794"/>
          <p:cNvSpPr txBox="1">
            <a:spLocks noGrp="1"/>
          </p:cNvSpPr>
          <p:nvPr>
            <p:ph type="body" idx="1"/>
          </p:nvPr>
        </p:nvSpPr>
        <p:spPr>
          <a:xfrm>
            <a:off x="311700" y="1911525"/>
            <a:ext cx="8520600" cy="2657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Shape 17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a:t>You've reached your final destination. Due to the fact that you didn't register land ownership nor do you have a land administration agreement your livestock didn't get enough resources. You also didn't purchase IBLI so you weren't compensated for the drought experienced. You are less financially stable then when you started your migration.</a:t>
            </a:r>
          </a:p>
        </p:txBody>
      </p:sp>
      <p:sp>
        <p:nvSpPr>
          <p:cNvPr id="1800" name="Shape 1800"/>
          <p:cNvSpPr txBox="1">
            <a:spLocks noGrp="1"/>
          </p:cNvSpPr>
          <p:nvPr>
            <p:ph type="body" idx="1"/>
          </p:nvPr>
        </p:nvSpPr>
        <p:spPr>
          <a:xfrm>
            <a:off x="374575" y="2955300"/>
            <a:ext cx="8520600" cy="2406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Shape 1805"/>
          <p:cNvSpPr txBox="1">
            <a:spLocks noGrp="1"/>
          </p:cNvSpPr>
          <p:nvPr>
            <p:ph type="title"/>
          </p:nvPr>
        </p:nvSpPr>
        <p:spPr>
          <a:xfrm>
            <a:off x="311700" y="445025"/>
            <a:ext cx="8520600" cy="1114500"/>
          </a:xfrm>
          <a:prstGeom prst="rect">
            <a:avLst/>
          </a:prstGeom>
        </p:spPr>
        <p:txBody>
          <a:bodyPr lIns="91425" tIns="91425" rIns="91425" bIns="91425" anchor="t" anchorCtr="0">
            <a:noAutofit/>
          </a:bodyPr>
          <a:lstStyle/>
          <a:p>
            <a:pPr lvl="0">
              <a:spcBef>
                <a:spcPts val="0"/>
              </a:spcBef>
              <a:buNone/>
            </a:pPr>
            <a:r>
              <a:rPr lang="en"/>
              <a:t>Have your agreements been made through the help of grazing associations/committees?</a:t>
            </a:r>
          </a:p>
        </p:txBody>
      </p:sp>
      <p:sp>
        <p:nvSpPr>
          <p:cNvPr id="1806" name="Shape 1806"/>
          <p:cNvSpPr txBox="1">
            <a:spLocks noGrp="1"/>
          </p:cNvSpPr>
          <p:nvPr>
            <p:ph type="body" idx="1"/>
          </p:nvPr>
        </p:nvSpPr>
        <p:spPr>
          <a:xfrm>
            <a:off x="1607000" y="1621650"/>
            <a:ext cx="2543100" cy="3009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807" name="Shape 1807"/>
          <p:cNvSpPr txBox="1">
            <a:spLocks noGrp="1"/>
          </p:cNvSpPr>
          <p:nvPr>
            <p:ph type="body" idx="1"/>
          </p:nvPr>
        </p:nvSpPr>
        <p:spPr>
          <a:xfrm>
            <a:off x="5343500" y="1611325"/>
            <a:ext cx="2543100" cy="30093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Shape 18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landowners have switched. The new landowner does not wish to allow you to graze on their land; however, since you made an agreement through a land administration the farmer cannot stop you from grazing during this season. </a:t>
            </a:r>
          </a:p>
        </p:txBody>
      </p:sp>
      <p:sp>
        <p:nvSpPr>
          <p:cNvPr id="1813" name="Shape 1813"/>
          <p:cNvSpPr txBox="1">
            <a:spLocks noGrp="1"/>
          </p:cNvSpPr>
          <p:nvPr>
            <p:ph type="body" idx="1"/>
          </p:nvPr>
        </p:nvSpPr>
        <p:spPr>
          <a:xfrm>
            <a:off x="311700" y="3282275"/>
            <a:ext cx="8520600" cy="1412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234" name="Shape 234"/>
          <p:cNvSpPr txBox="1">
            <a:spLocks noGrp="1"/>
          </p:cNvSpPr>
          <p:nvPr>
            <p:ph type="body" idx="1"/>
          </p:nvPr>
        </p:nvSpPr>
        <p:spPr>
          <a:xfrm>
            <a:off x="311700" y="1152475"/>
            <a:ext cx="34863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235" name="Shape 235"/>
          <p:cNvSpPr txBox="1">
            <a:spLocks noGrp="1"/>
          </p:cNvSpPr>
          <p:nvPr>
            <p:ph type="body" idx="1"/>
          </p:nvPr>
        </p:nvSpPr>
        <p:spPr>
          <a:xfrm>
            <a:off x="4790175" y="1152475"/>
            <a:ext cx="34863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Shape 18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819" name="Shape 1819"/>
          <p:cNvSpPr txBox="1">
            <a:spLocks noGrp="1"/>
          </p:cNvSpPr>
          <p:nvPr>
            <p:ph type="body" idx="1"/>
          </p:nvPr>
        </p:nvSpPr>
        <p:spPr>
          <a:xfrm>
            <a:off x="311700" y="1152475"/>
            <a:ext cx="2555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820" name="Shape 1820"/>
          <p:cNvSpPr txBox="1">
            <a:spLocks noGrp="1"/>
          </p:cNvSpPr>
          <p:nvPr>
            <p:ph type="body" idx="1"/>
          </p:nvPr>
        </p:nvSpPr>
        <p:spPr>
          <a:xfrm>
            <a:off x="5507000" y="1242000"/>
            <a:ext cx="2555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Shape 18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severe drought has occurred. You didn't purchased IBLI so you aren't compensated for the severity. </a:t>
            </a:r>
          </a:p>
        </p:txBody>
      </p:sp>
      <p:sp>
        <p:nvSpPr>
          <p:cNvPr id="1826" name="Shape 1826"/>
          <p:cNvSpPr txBox="1">
            <a:spLocks noGrp="1"/>
          </p:cNvSpPr>
          <p:nvPr>
            <p:ph type="body" idx="1"/>
          </p:nvPr>
        </p:nvSpPr>
        <p:spPr>
          <a:xfrm>
            <a:off x="311700" y="2225925"/>
            <a:ext cx="8520600" cy="2343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Shape 1831"/>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drought you lost a lot of your livestock along the way and because  you didn't purchase IBLI you weren't  compensated for the severe drought experienced; however, because you made an agreement with a land administration when the land ownership changed you were still had grazing rights. Due to the lack compensation but the continuation of grazing rights you are roughly in the same financial well-being as compared to when you started your migration.</a:t>
            </a:r>
          </a:p>
        </p:txBody>
      </p:sp>
      <p:sp>
        <p:nvSpPr>
          <p:cNvPr id="1832" name="Shape 1832"/>
          <p:cNvSpPr txBox="1">
            <a:spLocks noGrp="1"/>
          </p:cNvSpPr>
          <p:nvPr>
            <p:ph type="body" idx="1"/>
          </p:nvPr>
        </p:nvSpPr>
        <p:spPr>
          <a:xfrm rot="10800000" flipH="1">
            <a:off x="311700" y="4568775"/>
            <a:ext cx="8520600" cy="3735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Shape 18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severe drought has occurred. You purchased IBLI so you are compensated for the severity. </a:t>
            </a:r>
          </a:p>
        </p:txBody>
      </p:sp>
      <p:sp>
        <p:nvSpPr>
          <p:cNvPr id="1838" name="Shape 1838"/>
          <p:cNvSpPr txBox="1">
            <a:spLocks noGrp="1"/>
          </p:cNvSpPr>
          <p:nvPr>
            <p:ph type="body" idx="1"/>
          </p:nvPr>
        </p:nvSpPr>
        <p:spPr>
          <a:xfrm>
            <a:off x="311700" y="2049825"/>
            <a:ext cx="8520600" cy="1613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Shape 18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drought you lost a lot of your livestock along the way; however, you were compensated because you purchased IBLI. In addition because  you made an agreement with a land administration when the land ownership changed you were able to continue to graze on their land.  Due to the compensation and the ability to continue grazing you are in a financially more stable place.</a:t>
            </a:r>
          </a:p>
        </p:txBody>
      </p:sp>
      <p:sp>
        <p:nvSpPr>
          <p:cNvPr id="1844" name="Shape 1844"/>
          <p:cNvSpPr txBox="1">
            <a:spLocks noGrp="1"/>
          </p:cNvSpPr>
          <p:nvPr>
            <p:ph type="body" idx="1"/>
          </p:nvPr>
        </p:nvSpPr>
        <p:spPr>
          <a:xfrm rot="10800000" flipH="1">
            <a:off x="311700" y="4569000"/>
            <a:ext cx="8520600" cy="1092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Shape 1849"/>
          <p:cNvSpPr txBox="1">
            <a:spLocks noGrp="1"/>
          </p:cNvSpPr>
          <p:nvPr>
            <p:ph type="title"/>
          </p:nvPr>
        </p:nvSpPr>
        <p:spPr>
          <a:xfrm>
            <a:off x="311700" y="445025"/>
            <a:ext cx="8520600" cy="1240200"/>
          </a:xfrm>
          <a:prstGeom prst="rect">
            <a:avLst/>
          </a:prstGeom>
        </p:spPr>
        <p:txBody>
          <a:bodyPr lIns="91425" tIns="91425" rIns="91425" bIns="91425" anchor="t" anchorCtr="0">
            <a:noAutofit/>
          </a:bodyPr>
          <a:lstStyle/>
          <a:p>
            <a:pPr lvl="0">
              <a:spcBef>
                <a:spcPts val="0"/>
              </a:spcBef>
              <a:buNone/>
            </a:pPr>
            <a:r>
              <a:rPr lang="en"/>
              <a:t>landowners have switched. The new landowner does not wish to allow you to graze on their land.</a:t>
            </a:r>
          </a:p>
        </p:txBody>
      </p:sp>
      <p:sp>
        <p:nvSpPr>
          <p:cNvPr id="1850" name="Shape 1850"/>
          <p:cNvSpPr txBox="1">
            <a:spLocks noGrp="1"/>
          </p:cNvSpPr>
          <p:nvPr>
            <p:ph type="body" idx="1"/>
          </p:nvPr>
        </p:nvSpPr>
        <p:spPr>
          <a:xfrm>
            <a:off x="311700" y="1836075"/>
            <a:ext cx="8520600" cy="2732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1855" name="Shape 18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1856" name="Shape 1856"/>
          <p:cNvSpPr txBox="1">
            <a:spLocks noGrp="1"/>
          </p:cNvSpPr>
          <p:nvPr>
            <p:ph type="body" idx="1"/>
          </p:nvPr>
        </p:nvSpPr>
        <p:spPr>
          <a:xfrm>
            <a:off x="5090500" y="1291550"/>
            <a:ext cx="24549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1857" name="Shape 1857"/>
          <p:cNvSpPr txBox="1">
            <a:spLocks noGrp="1"/>
          </p:cNvSpPr>
          <p:nvPr>
            <p:ph type="body" idx="1"/>
          </p:nvPr>
        </p:nvSpPr>
        <p:spPr>
          <a:xfrm>
            <a:off x="464100" y="1304875"/>
            <a:ext cx="24549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Shape 186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severe drought has occurred. You purchased IBLI so you are compensated for the severity. </a:t>
            </a:r>
          </a:p>
        </p:txBody>
      </p:sp>
      <p:sp>
        <p:nvSpPr>
          <p:cNvPr id="1863" name="Shape 1863"/>
          <p:cNvSpPr txBox="1">
            <a:spLocks noGrp="1"/>
          </p:cNvSpPr>
          <p:nvPr>
            <p:ph type="body" idx="1"/>
          </p:nvPr>
        </p:nvSpPr>
        <p:spPr>
          <a:xfrm>
            <a:off x="311700" y="1584550"/>
            <a:ext cx="8520600" cy="2984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Shape 18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Due to the drought you lost a lot of your livestock along the way; however, you were compensated because you purchased IBLI. If you had made an agreement with a land administration then when the land ownership changed you would have still had grazing rights. Due to the compensation you are in a financially stable place; however, you would have been better off if landowners hadn't changed. </a:t>
            </a:r>
          </a:p>
        </p:txBody>
      </p:sp>
      <p:sp>
        <p:nvSpPr>
          <p:cNvPr id="1869" name="Shape 1869"/>
          <p:cNvSpPr txBox="1">
            <a:spLocks noGrp="1"/>
          </p:cNvSpPr>
          <p:nvPr>
            <p:ph type="body" idx="1"/>
          </p:nvPr>
        </p:nvSpPr>
        <p:spPr>
          <a:xfrm rot="10800000" flipH="1">
            <a:off x="311700" y="4568925"/>
            <a:ext cx="8520600" cy="2979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Shape 1874"/>
          <p:cNvSpPr txBox="1">
            <a:spLocks noGrp="1"/>
          </p:cNvSpPr>
          <p:nvPr>
            <p:ph type="title"/>
          </p:nvPr>
        </p:nvSpPr>
        <p:spPr>
          <a:xfrm>
            <a:off x="311700" y="445025"/>
            <a:ext cx="8520600" cy="1592100"/>
          </a:xfrm>
          <a:prstGeom prst="rect">
            <a:avLst/>
          </a:prstGeom>
        </p:spPr>
        <p:txBody>
          <a:bodyPr lIns="91425" tIns="91425" rIns="91425" bIns="91425" anchor="t" anchorCtr="0">
            <a:noAutofit/>
          </a:bodyPr>
          <a:lstStyle/>
          <a:p>
            <a:pPr lvl="0">
              <a:spcBef>
                <a:spcPts val="0"/>
              </a:spcBef>
              <a:buNone/>
            </a:pPr>
            <a:r>
              <a:rPr lang="en"/>
              <a:t>A severe drought has occurred. You didn't purchased IBLI so you aren't compensated for the severity. </a:t>
            </a:r>
          </a:p>
        </p:txBody>
      </p:sp>
      <p:sp>
        <p:nvSpPr>
          <p:cNvPr id="1875" name="Shape 1875"/>
          <p:cNvSpPr txBox="1">
            <a:spLocks noGrp="1"/>
          </p:cNvSpPr>
          <p:nvPr>
            <p:ph type="body" idx="1"/>
          </p:nvPr>
        </p:nvSpPr>
        <p:spPr>
          <a:xfrm>
            <a:off x="311700" y="1848650"/>
            <a:ext cx="8520600" cy="2720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was a particularly dry wet season; unfortunately you didn't purchase IBLI and you won't be reimbursed according to the severity of the drought. </a:t>
            </a:r>
          </a:p>
        </p:txBody>
      </p:sp>
      <p:sp>
        <p:nvSpPr>
          <p:cNvPr id="241" name="Shape 241"/>
          <p:cNvSpPr txBox="1">
            <a:spLocks noGrp="1"/>
          </p:cNvSpPr>
          <p:nvPr>
            <p:ph type="body" idx="1"/>
          </p:nvPr>
        </p:nvSpPr>
        <p:spPr>
          <a:xfrm>
            <a:off x="311700" y="2376825"/>
            <a:ext cx="8520600" cy="2192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Shape 1880"/>
          <p:cNvSpPr txBox="1">
            <a:spLocks noGrp="1"/>
          </p:cNvSpPr>
          <p:nvPr>
            <p:ph type="body" idx="1"/>
          </p:nvPr>
        </p:nvSpPr>
        <p:spPr>
          <a:xfrm>
            <a:off x="-25" y="591025"/>
            <a:ext cx="9144000" cy="3416400"/>
          </a:xfrm>
          <a:prstGeom prst="rect">
            <a:avLst/>
          </a:prstGeom>
        </p:spPr>
        <p:txBody>
          <a:bodyPr lIns="91425" tIns="91425" rIns="91425" bIns="91425" anchor="ctr" anchorCtr="0">
            <a:noAutofit/>
          </a:bodyPr>
          <a:lstStyle/>
          <a:p>
            <a:pPr lvl="0">
              <a:spcBef>
                <a:spcPts val="0"/>
              </a:spcBef>
              <a:buNone/>
            </a:pPr>
            <a:r>
              <a:rPr lang="en" sz="3000">
                <a:solidFill>
                  <a:schemeClr val="dk1"/>
                </a:solidFill>
                <a:latin typeface="Oswald"/>
                <a:ea typeface="Oswald"/>
                <a:cs typeface="Oswald"/>
                <a:sym typeface="Oswald"/>
              </a:rPr>
              <a:t>You've reached your final destination. Due to the drought you lost a lot of your livestock along the way and because  you didn't purchase IBLI you weren't  compensated for the severe drought experienced. In addition, if you had made an agreement with a land administration then when the land ownership changed you would have still had grazing rights. Due to the lack compensation and loss of grazing rights you experienced a large amount of livestock deaths. You are financially worse off than when you started your journey.</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Begin Migration Season </a:t>
            </a:r>
          </a:p>
        </p:txBody>
      </p:sp>
      <p:sp>
        <p:nvSpPr>
          <p:cNvPr id="73" name="Shape 73"/>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spcAft>
                <a:spcPts val="0"/>
              </a:spcAft>
              <a:buClr>
                <a:schemeClr val="dk1"/>
              </a:buClr>
              <a:buSzPct val="100000"/>
              <a:buFont typeface="Arial"/>
              <a:buNone/>
            </a:pPr>
            <a:endParaRPr sz="1100">
              <a:solidFill>
                <a:schemeClr val="dk1"/>
              </a:solidFill>
            </a:endParaRPr>
          </a:p>
          <a:p>
            <a:pPr lvl="0">
              <a:spcBef>
                <a:spcPts val="0"/>
              </a:spcBef>
              <a:buNone/>
            </a:pPr>
            <a:endParaRPr/>
          </a:p>
        </p:txBody>
      </p:sp>
      <p:sp>
        <p:nvSpPr>
          <p:cNvPr id="74" name="Shape 74"/>
          <p:cNvSpPr txBox="1"/>
          <p:nvPr/>
        </p:nvSpPr>
        <p:spPr>
          <a:xfrm>
            <a:off x="1006075" y="2137875"/>
            <a:ext cx="3030900" cy="1961700"/>
          </a:xfrm>
          <a:prstGeom prst="rect">
            <a:avLst/>
          </a:prstGeom>
          <a:noFill/>
          <a:ln>
            <a:noFill/>
          </a:ln>
        </p:spPr>
        <p:txBody>
          <a:bodyPr lIns="91425" tIns="91425" rIns="91425" bIns="91425" anchor="t" anchorCtr="0">
            <a:noAutofit/>
          </a:bodyPr>
          <a:lstStyle/>
          <a:p>
            <a:pPr lvl="0">
              <a:spcBef>
                <a:spcPts val="0"/>
              </a:spcBef>
              <a:buNone/>
            </a:pPr>
            <a:r>
              <a:rPr lang="en" sz="3600" u="sng">
                <a:solidFill>
                  <a:schemeClr val="hlink"/>
                </a:solidFill>
                <a:hlinkClick r:id="rId3"/>
              </a:rPr>
              <a:t>Dry Season</a:t>
            </a:r>
            <a:r>
              <a:rPr lang="en" sz="3600"/>
              <a:t> </a:t>
            </a:r>
          </a:p>
        </p:txBody>
      </p:sp>
      <p:sp>
        <p:nvSpPr>
          <p:cNvPr id="75" name="Shape 75"/>
          <p:cNvSpPr txBox="1"/>
          <p:nvPr/>
        </p:nvSpPr>
        <p:spPr>
          <a:xfrm>
            <a:off x="4841675" y="2150450"/>
            <a:ext cx="3408000" cy="2049900"/>
          </a:xfrm>
          <a:prstGeom prst="rect">
            <a:avLst/>
          </a:prstGeom>
          <a:noFill/>
          <a:ln>
            <a:noFill/>
          </a:ln>
        </p:spPr>
        <p:txBody>
          <a:bodyPr lIns="91425" tIns="91425" rIns="91425" bIns="91425" anchor="t" anchorCtr="0">
            <a:noAutofit/>
          </a:bodyPr>
          <a:lstStyle/>
          <a:p>
            <a:pPr lvl="0">
              <a:spcBef>
                <a:spcPts val="0"/>
              </a:spcBef>
              <a:buNone/>
            </a:pPr>
            <a:r>
              <a:rPr lang="en" sz="3600" u="sng">
                <a:solidFill>
                  <a:schemeClr val="hlink"/>
                </a:solidFill>
                <a:hlinkClick r:id="rId4"/>
              </a:rPr>
              <a:t>Wet Season</a:t>
            </a:r>
            <a:r>
              <a:rPr lang="en" sz="3600"/>
              <a:t> </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by not buying IBLI you are financially worse off than when you started your journey. If your land administration agreement allowed you to graze on other stakeholders land excluding farmers then it was a wise purchase. (during wet season you can't graze on farmers land). </a:t>
            </a:r>
          </a:p>
        </p:txBody>
      </p:sp>
      <p:sp>
        <p:nvSpPr>
          <p:cNvPr id="247" name="Shape 247"/>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was a particularly dry wet season; fortunately you purchased IBLI and you will be reimbursed according to the severity of the drought. </a:t>
            </a:r>
          </a:p>
        </p:txBody>
      </p:sp>
      <p:sp>
        <p:nvSpPr>
          <p:cNvPr id="253" name="Shape 253"/>
          <p:cNvSpPr txBox="1">
            <a:spLocks noGrp="1"/>
          </p:cNvSpPr>
          <p:nvPr>
            <p:ph type="body" idx="1"/>
          </p:nvPr>
        </p:nvSpPr>
        <p:spPr>
          <a:xfrm>
            <a:off x="311700" y="2666075"/>
            <a:ext cx="8520600" cy="1902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Buying IBLI helped you financially during this season. If your land administration agreement allowed you to graze on other stakeholders land excluding farmers then it was a wise purchase. (during wet season you can't graze on farmers land). </a:t>
            </a:r>
          </a:p>
        </p:txBody>
      </p:sp>
      <p:sp>
        <p:nvSpPr>
          <p:cNvPr id="259" name="Shape 259"/>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landowners have switched. The new landowner does not wish to allow you to graze on their land; however, since you made an agreement through a land administration the farmer cannot stop you from grazing for the time you already paid for. </a:t>
            </a:r>
          </a:p>
        </p:txBody>
      </p:sp>
      <p:sp>
        <p:nvSpPr>
          <p:cNvPr id="265" name="Shape 265"/>
          <p:cNvSpPr txBox="1">
            <a:spLocks noGrp="1"/>
          </p:cNvSpPr>
          <p:nvPr>
            <p:ph type="body" idx="1"/>
          </p:nvPr>
        </p:nvSpPr>
        <p:spPr>
          <a:xfrm>
            <a:off x="311700" y="3005625"/>
            <a:ext cx="8520600" cy="1563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271" name="Shape 271"/>
          <p:cNvSpPr txBox="1">
            <a:spLocks noGrp="1"/>
          </p:cNvSpPr>
          <p:nvPr>
            <p:ph type="body" idx="1"/>
          </p:nvPr>
        </p:nvSpPr>
        <p:spPr>
          <a:xfrm>
            <a:off x="311700" y="1152475"/>
            <a:ext cx="2870100" cy="3416400"/>
          </a:xfrm>
          <a:prstGeom prst="rect">
            <a:avLst/>
          </a:prstGeom>
        </p:spPr>
        <p:txBody>
          <a:bodyPr lIns="91425" tIns="91425" rIns="91425" bIns="91425" anchor="ctr" anchorCtr="0">
            <a:noAutofit/>
          </a:bodyPr>
          <a:lstStyle/>
          <a:p>
            <a:pPr lvl="0">
              <a:spcBef>
                <a:spcPts val="0"/>
              </a:spcBef>
              <a:buNone/>
            </a:pPr>
            <a:r>
              <a:rPr lang="en" sz="6000" u="sng">
                <a:solidFill>
                  <a:schemeClr val="hlink"/>
                </a:solidFill>
                <a:hlinkClick r:id="rId3"/>
              </a:rPr>
              <a:t>Yes</a:t>
            </a:r>
          </a:p>
        </p:txBody>
      </p:sp>
      <p:sp>
        <p:nvSpPr>
          <p:cNvPr id="272" name="Shape 272"/>
          <p:cNvSpPr txBox="1">
            <a:spLocks noGrp="1"/>
          </p:cNvSpPr>
          <p:nvPr>
            <p:ph type="body" idx="1"/>
          </p:nvPr>
        </p:nvSpPr>
        <p:spPr>
          <a:xfrm>
            <a:off x="5469275" y="1152475"/>
            <a:ext cx="28701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severe drought has occurred. You didn't purchased IBLI so you aren't compensated for the severity. </a:t>
            </a:r>
          </a:p>
        </p:txBody>
      </p:sp>
      <p:sp>
        <p:nvSpPr>
          <p:cNvPr id="278" name="Shape 278"/>
          <p:cNvSpPr txBox="1">
            <a:spLocks noGrp="1"/>
          </p:cNvSpPr>
          <p:nvPr>
            <p:ph type="body" idx="1"/>
          </p:nvPr>
        </p:nvSpPr>
        <p:spPr>
          <a:xfrm>
            <a:off x="311700" y="2037275"/>
            <a:ext cx="8520600" cy="2531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sz="2400"/>
              <a:t>You've reached your final destination. Due to the drought you lost a lot of your livestock along the way and because  you didn't purchase IBLI you weren't  compensated for the severe drought experienced; however, because you made an agreement with a land administration when the landownership changed you were still had grazing rights. Since it's wet season you couldn't graze on farmers land. Due to the of lack compensation and continuation of grazing rights other than framers you are roughly in the same financial well-being as compared to when you started your migration.</a:t>
            </a:r>
          </a:p>
        </p:txBody>
      </p:sp>
      <p:sp>
        <p:nvSpPr>
          <p:cNvPr id="284" name="Shape 284"/>
          <p:cNvSpPr txBox="1">
            <a:spLocks noGrp="1"/>
          </p:cNvSpPr>
          <p:nvPr>
            <p:ph type="body" idx="1"/>
          </p:nvPr>
        </p:nvSpPr>
        <p:spPr>
          <a:xfrm>
            <a:off x="311700" y="3860775"/>
            <a:ext cx="8520600" cy="7080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severe drought has occurred. You purchased IBLI so you are compensated for the severity. </a:t>
            </a:r>
          </a:p>
        </p:txBody>
      </p:sp>
      <p:sp>
        <p:nvSpPr>
          <p:cNvPr id="290" name="Shape 290"/>
          <p:cNvSpPr txBox="1">
            <a:spLocks noGrp="1"/>
          </p:cNvSpPr>
          <p:nvPr>
            <p:ph type="body" idx="1"/>
          </p:nvPr>
        </p:nvSpPr>
        <p:spPr>
          <a:xfrm>
            <a:off x="311700" y="1949250"/>
            <a:ext cx="8520600" cy="2644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sz="2400"/>
              <a:t>You've reached your final destination. Due to the drought you lost a lot of your livestock along the way; however, you were compensated because you purchased IBLI. In addition because  you made an agreement with a land administration when the landownership changed you were able to continue to graze on their land during the dry season. This is wet season meaning you weren't able to allow your livestock to graze on the farmers land.  Due to the compensation and the inability to continue grazing on farmers land  you are in a financially stable place; however, you would have been better off if you had made agreements with non-farmers. </a:t>
            </a:r>
          </a:p>
        </p:txBody>
      </p:sp>
      <p:sp>
        <p:nvSpPr>
          <p:cNvPr id="296" name="Shape 296"/>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311700" y="445025"/>
            <a:ext cx="3926400" cy="707400"/>
          </a:xfrm>
          <a:prstGeom prst="rect">
            <a:avLst/>
          </a:prstGeom>
        </p:spPr>
        <p:txBody>
          <a:bodyPr lIns="91425" tIns="91425" rIns="91425" bIns="91425" anchor="t" anchorCtr="0">
            <a:noAutofit/>
          </a:bodyPr>
          <a:lstStyle/>
          <a:p>
            <a:pPr lvl="0">
              <a:spcBef>
                <a:spcPts val="0"/>
              </a:spcBef>
              <a:buNone/>
            </a:pPr>
            <a:r>
              <a:rPr lang="en"/>
              <a:t>Do you allow your livestock to graze on others land without permission?</a:t>
            </a:r>
          </a:p>
        </p:txBody>
      </p:sp>
      <p:sp>
        <p:nvSpPr>
          <p:cNvPr id="302" name="Shape 302"/>
          <p:cNvSpPr txBox="1">
            <a:spLocks noGrp="1"/>
          </p:cNvSpPr>
          <p:nvPr>
            <p:ph type="body" idx="1"/>
          </p:nvPr>
        </p:nvSpPr>
        <p:spPr>
          <a:xfrm>
            <a:off x="311700" y="2666075"/>
            <a:ext cx="2907600" cy="1902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r>
              <a:rPr lang="en"/>
              <a:t> </a:t>
            </a:r>
          </a:p>
          <a:p>
            <a:pPr lvl="0">
              <a:spcBef>
                <a:spcPts val="0"/>
              </a:spcBef>
              <a:buNone/>
            </a:pPr>
            <a:r>
              <a:rPr lang="en" sz="4800" u="sng">
                <a:solidFill>
                  <a:schemeClr val="hlink"/>
                </a:solidFill>
                <a:hlinkClick r:id="rId4"/>
              </a:rPr>
              <a:t>No</a:t>
            </a:r>
          </a:p>
        </p:txBody>
      </p:sp>
      <p:sp>
        <p:nvSpPr>
          <p:cNvPr id="303" name="Shape 303"/>
          <p:cNvSpPr txBox="1">
            <a:spLocks noGrp="1"/>
          </p:cNvSpPr>
          <p:nvPr>
            <p:ph type="title"/>
          </p:nvPr>
        </p:nvSpPr>
        <p:spPr>
          <a:xfrm>
            <a:off x="5318350" y="445025"/>
            <a:ext cx="3534900" cy="707400"/>
          </a:xfrm>
          <a:prstGeom prst="rect">
            <a:avLst/>
          </a:prstGeom>
        </p:spPr>
        <p:txBody>
          <a:bodyPr lIns="91425" tIns="91425" rIns="91425" bIns="91425" anchor="t" anchorCtr="0">
            <a:noAutofit/>
          </a:bodyPr>
          <a:lstStyle/>
          <a:p>
            <a:pPr lvl="0" rtl="0">
              <a:spcBef>
                <a:spcPts val="0"/>
              </a:spcBef>
              <a:buNone/>
            </a:pPr>
            <a:r>
              <a:rPr lang="en"/>
              <a:t>Are there grazing associations/committees along your migration route?</a:t>
            </a:r>
          </a:p>
        </p:txBody>
      </p:sp>
      <p:sp>
        <p:nvSpPr>
          <p:cNvPr id="304" name="Shape 304"/>
          <p:cNvSpPr txBox="1">
            <a:spLocks noGrp="1"/>
          </p:cNvSpPr>
          <p:nvPr>
            <p:ph type="body" idx="1"/>
          </p:nvPr>
        </p:nvSpPr>
        <p:spPr>
          <a:xfrm>
            <a:off x="5406375" y="2666075"/>
            <a:ext cx="2907600" cy="1902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5"/>
              </a:rPr>
              <a:t>Yes</a:t>
            </a:r>
            <a:r>
              <a:rPr lang="en" sz="4800"/>
              <a:t> </a:t>
            </a:r>
          </a:p>
          <a:p>
            <a:pPr lvl="0" rtl="0">
              <a:spcBef>
                <a:spcPts val="0"/>
              </a:spcBef>
              <a:buNone/>
            </a:pPr>
            <a:r>
              <a:rPr lang="en" sz="4800" u="sng">
                <a:solidFill>
                  <a:schemeClr val="hlink"/>
                </a:solidFill>
                <a:hlinkClick r:id="rId6"/>
              </a:rPr>
              <a:t>No</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Move to rangelands when rains begin</a:t>
            </a:r>
          </a:p>
        </p:txBody>
      </p:sp>
      <p:sp>
        <p:nvSpPr>
          <p:cNvPr id="81" name="Shape 81"/>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pic>
        <p:nvPicPr>
          <p:cNvPr id="82" name="Shape 82"/>
          <p:cNvPicPr preferRelativeResize="0"/>
          <p:nvPr/>
        </p:nvPicPr>
        <p:blipFill>
          <a:blip r:embed="rId4">
            <a:alphaModFix/>
          </a:blip>
          <a:stretch>
            <a:fillRect/>
          </a:stretch>
        </p:blipFill>
        <p:spPr>
          <a:xfrm>
            <a:off x="2364251" y="1303375"/>
            <a:ext cx="4152800" cy="3114600"/>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Would you make an agreement with a grazing committee if they were available? </a:t>
            </a:r>
          </a:p>
        </p:txBody>
      </p:sp>
      <p:sp>
        <p:nvSpPr>
          <p:cNvPr id="310" name="Shape 310"/>
          <p:cNvSpPr txBox="1">
            <a:spLocks noGrp="1"/>
          </p:cNvSpPr>
          <p:nvPr>
            <p:ph type="body" idx="1"/>
          </p:nvPr>
        </p:nvSpPr>
        <p:spPr>
          <a:xfrm>
            <a:off x="5643825" y="2037250"/>
            <a:ext cx="2178300" cy="2456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311" name="Shape 311"/>
          <p:cNvSpPr txBox="1">
            <a:spLocks noGrp="1"/>
          </p:cNvSpPr>
          <p:nvPr>
            <p:ph type="body" idx="1"/>
          </p:nvPr>
        </p:nvSpPr>
        <p:spPr>
          <a:xfrm>
            <a:off x="589875" y="1938150"/>
            <a:ext cx="2178300" cy="24561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allow your livestock to graze on farmers land without permission?</a:t>
            </a:r>
          </a:p>
        </p:txBody>
      </p:sp>
      <p:sp>
        <p:nvSpPr>
          <p:cNvPr id="317" name="Shape 317"/>
          <p:cNvSpPr txBox="1">
            <a:spLocks noGrp="1"/>
          </p:cNvSpPr>
          <p:nvPr>
            <p:ph type="body" idx="1"/>
          </p:nvPr>
        </p:nvSpPr>
        <p:spPr>
          <a:xfrm>
            <a:off x="311700" y="1760600"/>
            <a:ext cx="3045900" cy="28083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318" name="Shape 318"/>
          <p:cNvSpPr txBox="1">
            <a:spLocks noGrp="1"/>
          </p:cNvSpPr>
          <p:nvPr>
            <p:ph type="body" idx="1"/>
          </p:nvPr>
        </p:nvSpPr>
        <p:spPr>
          <a:xfrm>
            <a:off x="5947125" y="1760600"/>
            <a:ext cx="3045900" cy="28083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resulted in death of livestock?</a:t>
            </a:r>
          </a:p>
        </p:txBody>
      </p:sp>
      <p:sp>
        <p:nvSpPr>
          <p:cNvPr id="324" name="Shape 324"/>
          <p:cNvSpPr txBox="1">
            <a:spLocks noGrp="1"/>
          </p:cNvSpPr>
          <p:nvPr>
            <p:ph type="body" idx="1"/>
          </p:nvPr>
        </p:nvSpPr>
        <p:spPr>
          <a:xfrm>
            <a:off x="311700" y="1152475"/>
            <a:ext cx="22035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325" name="Shape 325"/>
          <p:cNvSpPr txBox="1">
            <a:spLocks noGrp="1"/>
          </p:cNvSpPr>
          <p:nvPr>
            <p:ph type="body" idx="1"/>
          </p:nvPr>
        </p:nvSpPr>
        <p:spPr>
          <a:xfrm>
            <a:off x="6248975" y="1204275"/>
            <a:ext cx="22035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331" name="Shape 331"/>
          <p:cNvSpPr txBox="1">
            <a:spLocks noGrp="1"/>
          </p:cNvSpPr>
          <p:nvPr>
            <p:ph type="body" idx="1"/>
          </p:nvPr>
        </p:nvSpPr>
        <p:spPr>
          <a:xfrm>
            <a:off x="6272625" y="1240500"/>
            <a:ext cx="24048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332" name="Shape 332"/>
          <p:cNvSpPr txBox="1">
            <a:spLocks noGrp="1"/>
          </p:cNvSpPr>
          <p:nvPr>
            <p:ph type="body" idx="1"/>
          </p:nvPr>
        </p:nvSpPr>
        <p:spPr>
          <a:xfrm>
            <a:off x="464100" y="1304875"/>
            <a:ext cx="24048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338" name="Shape 338"/>
          <p:cNvSpPr txBox="1">
            <a:spLocks noGrp="1"/>
          </p:cNvSpPr>
          <p:nvPr>
            <p:ph type="body" idx="1"/>
          </p:nvPr>
        </p:nvSpPr>
        <p:spPr>
          <a:xfrm>
            <a:off x="311700" y="2640925"/>
            <a:ext cx="8520600" cy="1928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a:t>
            </a:r>
          </a:p>
        </p:txBody>
      </p:sp>
      <p:sp>
        <p:nvSpPr>
          <p:cNvPr id="344" name="Shape 344"/>
          <p:cNvSpPr txBox="1">
            <a:spLocks noGrp="1"/>
          </p:cNvSpPr>
          <p:nvPr>
            <p:ph type="body" idx="1"/>
          </p:nvPr>
        </p:nvSpPr>
        <p:spPr>
          <a:xfrm>
            <a:off x="311700" y="4300925"/>
            <a:ext cx="8520600" cy="2679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350" name="Shape 350"/>
          <p:cNvSpPr txBox="1">
            <a:spLocks noGrp="1"/>
          </p:cNvSpPr>
          <p:nvPr>
            <p:ph type="body" idx="1"/>
          </p:nvPr>
        </p:nvSpPr>
        <p:spPr>
          <a:xfrm>
            <a:off x="311700" y="2515150"/>
            <a:ext cx="8520600" cy="1752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a:t>
            </a:r>
          </a:p>
        </p:txBody>
      </p:sp>
      <p:sp>
        <p:nvSpPr>
          <p:cNvPr id="356" name="Shape 356"/>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362" name="Shape 362"/>
          <p:cNvSpPr txBox="1">
            <a:spLocks noGrp="1"/>
          </p:cNvSpPr>
          <p:nvPr>
            <p:ph type="body" idx="1"/>
          </p:nvPr>
        </p:nvSpPr>
        <p:spPr>
          <a:xfrm>
            <a:off x="311700" y="1152475"/>
            <a:ext cx="26814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363" name="Shape 363"/>
          <p:cNvSpPr txBox="1">
            <a:spLocks noGrp="1"/>
          </p:cNvSpPr>
          <p:nvPr>
            <p:ph type="body" idx="1"/>
          </p:nvPr>
        </p:nvSpPr>
        <p:spPr>
          <a:xfrm>
            <a:off x="5808800" y="1152475"/>
            <a:ext cx="26814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369" name="Shape 369"/>
          <p:cNvSpPr txBox="1">
            <a:spLocks noGrp="1"/>
          </p:cNvSpPr>
          <p:nvPr>
            <p:ph type="body" idx="1"/>
          </p:nvPr>
        </p:nvSpPr>
        <p:spPr>
          <a:xfrm>
            <a:off x="311700" y="2527725"/>
            <a:ext cx="8520600" cy="2041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During your migration have you ever encountered issues finding available pasture for your livestock to graze on?</a:t>
            </a:r>
          </a:p>
        </p:txBody>
      </p:sp>
      <p:sp>
        <p:nvSpPr>
          <p:cNvPr id="88" name="Shape 88"/>
          <p:cNvSpPr txBox="1">
            <a:spLocks noGrp="1"/>
          </p:cNvSpPr>
          <p:nvPr>
            <p:ph type="body" idx="1"/>
          </p:nvPr>
        </p:nvSpPr>
        <p:spPr>
          <a:xfrm>
            <a:off x="940500" y="2163025"/>
            <a:ext cx="1800900" cy="2406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89" name="Shape 89"/>
          <p:cNvSpPr txBox="1">
            <a:spLocks noGrp="1"/>
          </p:cNvSpPr>
          <p:nvPr>
            <p:ph type="body" idx="1"/>
          </p:nvPr>
        </p:nvSpPr>
        <p:spPr>
          <a:xfrm>
            <a:off x="6261550" y="2163025"/>
            <a:ext cx="1800900" cy="24060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a:t>
            </a:r>
          </a:p>
        </p:txBody>
      </p:sp>
      <p:sp>
        <p:nvSpPr>
          <p:cNvPr id="375" name="Shape 375"/>
          <p:cNvSpPr txBox="1">
            <a:spLocks noGrp="1"/>
          </p:cNvSpPr>
          <p:nvPr>
            <p:ph type="body" idx="1"/>
          </p:nvPr>
        </p:nvSpPr>
        <p:spPr>
          <a:xfrm rot="10800000" flipH="1">
            <a:off x="311700" y="4568875"/>
            <a:ext cx="8520600" cy="213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381" name="Shape 381"/>
          <p:cNvSpPr txBox="1">
            <a:spLocks noGrp="1"/>
          </p:cNvSpPr>
          <p:nvPr>
            <p:ph type="body" idx="1"/>
          </p:nvPr>
        </p:nvSpPr>
        <p:spPr>
          <a:xfrm>
            <a:off x="311700" y="2452275"/>
            <a:ext cx="8520600" cy="2116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a:t>
            </a:r>
          </a:p>
        </p:txBody>
      </p:sp>
      <p:sp>
        <p:nvSpPr>
          <p:cNvPr id="387" name="Shape 387"/>
          <p:cNvSpPr txBox="1">
            <a:spLocks noGrp="1"/>
          </p:cNvSpPr>
          <p:nvPr>
            <p:ph type="body" idx="1"/>
          </p:nvPr>
        </p:nvSpPr>
        <p:spPr>
          <a:xfrm>
            <a:off x="311700" y="4464400"/>
            <a:ext cx="8520600" cy="104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Due to the increased amount of tension between pastoralists and landowners cement markers have been built. These markers indicate the path that pastoralists can take. You are not allowed to let your livestock graze anywhere other than these paths.  </a:t>
            </a:r>
          </a:p>
        </p:txBody>
      </p:sp>
      <p:sp>
        <p:nvSpPr>
          <p:cNvPr id="393" name="Shape 393"/>
          <p:cNvSpPr txBox="1">
            <a:spLocks noGrp="1"/>
          </p:cNvSpPr>
          <p:nvPr>
            <p:ph type="body" idx="1"/>
          </p:nvPr>
        </p:nvSpPr>
        <p:spPr>
          <a:xfrm>
            <a:off x="311700" y="2330125"/>
            <a:ext cx="85206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399" name="Shape 399"/>
          <p:cNvSpPr txBox="1">
            <a:spLocks noGrp="1"/>
          </p:cNvSpPr>
          <p:nvPr>
            <p:ph type="body" idx="1"/>
          </p:nvPr>
        </p:nvSpPr>
        <p:spPr>
          <a:xfrm>
            <a:off x="311700" y="1152475"/>
            <a:ext cx="34359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400" name="Shape 400"/>
          <p:cNvSpPr txBox="1">
            <a:spLocks noGrp="1"/>
          </p:cNvSpPr>
          <p:nvPr>
            <p:ph type="body" idx="1"/>
          </p:nvPr>
        </p:nvSpPr>
        <p:spPr>
          <a:xfrm>
            <a:off x="4689575" y="1152475"/>
            <a:ext cx="34359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and since you didn't purchase IBLI you aren't compensated for any livestock</a:t>
            </a:r>
          </a:p>
        </p:txBody>
      </p:sp>
      <p:sp>
        <p:nvSpPr>
          <p:cNvPr id="406" name="Shape 406"/>
          <p:cNvSpPr txBox="1">
            <a:spLocks noGrp="1"/>
          </p:cNvSpPr>
          <p:nvPr>
            <p:ph type="body" idx="1"/>
          </p:nvPr>
        </p:nvSpPr>
        <p:spPr>
          <a:xfrm>
            <a:off x="311700" y="3408050"/>
            <a:ext cx="8520600" cy="1160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a:t>
            </a:r>
          </a:p>
        </p:txBody>
      </p:sp>
      <p:sp>
        <p:nvSpPr>
          <p:cNvPr id="412" name="Shape 412"/>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but since you have IBLI you are compensated for drought/any potential livestock deaths. </a:t>
            </a:r>
          </a:p>
        </p:txBody>
      </p:sp>
      <p:sp>
        <p:nvSpPr>
          <p:cNvPr id="418" name="Shape 418"/>
          <p:cNvSpPr txBox="1">
            <a:spLocks noGrp="1"/>
          </p:cNvSpPr>
          <p:nvPr>
            <p:ph type="body" idx="1"/>
          </p:nvPr>
        </p:nvSpPr>
        <p:spPr>
          <a:xfrm>
            <a:off x="311700" y="2867275"/>
            <a:ext cx="8520600" cy="1701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a:t>
            </a:r>
          </a:p>
        </p:txBody>
      </p:sp>
      <p:sp>
        <p:nvSpPr>
          <p:cNvPr id="424" name="Shape 424"/>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have made a land administration agreement with a farmer. You can allow your livestock to graze during the daytime and not during the rainy season. You also have to pay a grazing fee to the farmer to prevent free-riding.</a:t>
            </a:r>
          </a:p>
        </p:txBody>
      </p:sp>
      <p:sp>
        <p:nvSpPr>
          <p:cNvPr id="430" name="Shape 430"/>
          <p:cNvSpPr txBox="1">
            <a:spLocks noGrp="1"/>
          </p:cNvSpPr>
          <p:nvPr>
            <p:ph type="body" idx="1"/>
          </p:nvPr>
        </p:nvSpPr>
        <p:spPr>
          <a:xfrm>
            <a:off x="311700" y="2754100"/>
            <a:ext cx="8520600" cy="1814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official agreements with ranchers, farmers, or other actors that allow you to graze on their land?</a:t>
            </a:r>
          </a:p>
        </p:txBody>
      </p:sp>
      <p:sp>
        <p:nvSpPr>
          <p:cNvPr id="95" name="Shape 95"/>
          <p:cNvSpPr txBox="1">
            <a:spLocks noGrp="1"/>
          </p:cNvSpPr>
          <p:nvPr>
            <p:ph type="body" idx="1"/>
          </p:nvPr>
        </p:nvSpPr>
        <p:spPr>
          <a:xfrm>
            <a:off x="311700" y="2301375"/>
            <a:ext cx="1851300" cy="2267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96" name="Shape 96"/>
          <p:cNvSpPr txBox="1">
            <a:spLocks noGrp="1"/>
          </p:cNvSpPr>
          <p:nvPr>
            <p:ph type="body" idx="1"/>
          </p:nvPr>
        </p:nvSpPr>
        <p:spPr>
          <a:xfrm>
            <a:off x="6613650" y="2378325"/>
            <a:ext cx="1851300" cy="2267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you are able to benefit from the grazing agreement; however, it's time to move towards your seasonal defendant location (high lands/low lands)</a:t>
            </a:r>
          </a:p>
        </p:txBody>
      </p:sp>
      <p:sp>
        <p:nvSpPr>
          <p:cNvPr id="436" name="Shape 436"/>
          <p:cNvSpPr txBox="1">
            <a:spLocks noGrp="1"/>
          </p:cNvSpPr>
          <p:nvPr>
            <p:ph type="body" idx="1"/>
          </p:nvPr>
        </p:nvSpPr>
        <p:spPr>
          <a:xfrm>
            <a:off x="311700" y="2565450"/>
            <a:ext cx="8520600" cy="2003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311700" y="445025"/>
            <a:ext cx="8520600" cy="1391100"/>
          </a:xfrm>
          <a:prstGeom prst="rect">
            <a:avLst/>
          </a:prstGeom>
        </p:spPr>
        <p:txBody>
          <a:bodyPr lIns="91425" tIns="91425" rIns="91425" bIns="91425" anchor="t" anchorCtr="0">
            <a:noAutofit/>
          </a:bodyPr>
          <a:lstStyle/>
          <a:p>
            <a:pPr lvl="0">
              <a:spcBef>
                <a:spcPts val="0"/>
              </a:spcBef>
              <a:buNone/>
            </a:pPr>
            <a:r>
              <a:rPr lang="en"/>
              <a:t>Have you made agreements with other stakeholders along your route?</a:t>
            </a:r>
          </a:p>
        </p:txBody>
      </p:sp>
      <p:sp>
        <p:nvSpPr>
          <p:cNvPr id="442" name="Shape 442"/>
          <p:cNvSpPr txBox="1">
            <a:spLocks noGrp="1"/>
          </p:cNvSpPr>
          <p:nvPr>
            <p:ph type="body" idx="1"/>
          </p:nvPr>
        </p:nvSpPr>
        <p:spPr>
          <a:xfrm>
            <a:off x="5995975" y="2087575"/>
            <a:ext cx="2404800" cy="2430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443" name="Shape 443"/>
          <p:cNvSpPr txBox="1">
            <a:spLocks noGrp="1"/>
          </p:cNvSpPr>
          <p:nvPr>
            <p:ph type="body" idx="1"/>
          </p:nvPr>
        </p:nvSpPr>
        <p:spPr>
          <a:xfrm>
            <a:off x="464100" y="2290275"/>
            <a:ext cx="2404800" cy="24309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lose a significant amount of your livestock due to the drought and lack of other grazing agreements along the way. </a:t>
            </a:r>
          </a:p>
        </p:txBody>
      </p:sp>
      <p:sp>
        <p:nvSpPr>
          <p:cNvPr id="449" name="Shape 449"/>
          <p:cNvSpPr txBox="1">
            <a:spLocks noGrp="1"/>
          </p:cNvSpPr>
          <p:nvPr>
            <p:ph type="body" idx="1"/>
          </p:nvPr>
        </p:nvSpPr>
        <p:spPr>
          <a:xfrm>
            <a:off x="311700" y="2137875"/>
            <a:ext cx="8520600" cy="2430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455" name="Shape 455"/>
          <p:cNvSpPr txBox="1">
            <a:spLocks noGrp="1"/>
          </p:cNvSpPr>
          <p:nvPr>
            <p:ph type="body" idx="1"/>
          </p:nvPr>
        </p:nvSpPr>
        <p:spPr>
          <a:xfrm>
            <a:off x="311700" y="1152475"/>
            <a:ext cx="26562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456" name="Shape 456"/>
          <p:cNvSpPr txBox="1">
            <a:spLocks noGrp="1"/>
          </p:cNvSpPr>
          <p:nvPr>
            <p:ph type="body" idx="1"/>
          </p:nvPr>
        </p:nvSpPr>
        <p:spPr>
          <a:xfrm>
            <a:off x="5368675" y="1152475"/>
            <a:ext cx="26562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not compensated for the drought/lack of vegetation experienced this season. </a:t>
            </a:r>
          </a:p>
        </p:txBody>
      </p:sp>
      <p:sp>
        <p:nvSpPr>
          <p:cNvPr id="462" name="Shape 462"/>
          <p:cNvSpPr txBox="1">
            <a:spLocks noGrp="1"/>
          </p:cNvSpPr>
          <p:nvPr>
            <p:ph type="body" idx="1"/>
          </p:nvPr>
        </p:nvSpPr>
        <p:spPr>
          <a:xfrm>
            <a:off x="311700" y="1936675"/>
            <a:ext cx="8520600" cy="2632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able to buy new livestock because you weren't compensated for the drought  experienced this season. You also didn't purchase a land administration agreement and with the drought there weren't enough resources for them to survive. You lost almost all of your livestock.</a:t>
            </a:r>
          </a:p>
        </p:txBody>
      </p:sp>
      <p:sp>
        <p:nvSpPr>
          <p:cNvPr id="468" name="Shape 468"/>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Then you are compensated for drought/lack of vegetation experienced this season.</a:t>
            </a:r>
          </a:p>
        </p:txBody>
      </p:sp>
      <p:sp>
        <p:nvSpPr>
          <p:cNvPr id="474" name="Shape 474"/>
          <p:cNvSpPr txBox="1">
            <a:spLocks noGrp="1"/>
          </p:cNvSpPr>
          <p:nvPr>
            <p:ph type="body" idx="1"/>
          </p:nvPr>
        </p:nvSpPr>
        <p:spPr>
          <a:xfrm>
            <a:off x="311700" y="2188175"/>
            <a:ext cx="8520600" cy="2393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aren't able buy new livestock because you lost a lot of livestock along the way because of the drought. end You make up for the lost livestock because you purchased IBLI. You are no worse off now than you were at the start of your journey.</a:t>
            </a:r>
          </a:p>
        </p:txBody>
      </p:sp>
      <p:sp>
        <p:nvSpPr>
          <p:cNvPr id="480" name="Shape 480"/>
          <p:cNvSpPr txBox="1">
            <a:spLocks noGrp="1"/>
          </p:cNvSpPr>
          <p:nvPr>
            <p:ph type="body" idx="1"/>
          </p:nvPr>
        </p:nvSpPr>
        <p:spPr>
          <a:xfrm>
            <a:off x="311700" y="3747575"/>
            <a:ext cx="8520600" cy="821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Your livestock continue to thrive due to their ability to graze on farmers land along your route</a:t>
            </a:r>
          </a:p>
        </p:txBody>
      </p:sp>
      <p:sp>
        <p:nvSpPr>
          <p:cNvPr id="486" name="Shape 486"/>
          <p:cNvSpPr txBox="1">
            <a:spLocks noGrp="1"/>
          </p:cNvSpPr>
          <p:nvPr>
            <p:ph type="body" idx="1"/>
          </p:nvPr>
        </p:nvSpPr>
        <p:spPr>
          <a:xfrm>
            <a:off x="311700" y="1836075"/>
            <a:ext cx="8520600" cy="2732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 </a:t>
            </a:r>
          </a:p>
        </p:txBody>
      </p:sp>
      <p:sp>
        <p:nvSpPr>
          <p:cNvPr id="492" name="Shape 492"/>
          <p:cNvSpPr txBox="1">
            <a:spLocks noGrp="1"/>
          </p:cNvSpPr>
          <p:nvPr>
            <p:ph type="body" idx="1"/>
          </p:nvPr>
        </p:nvSpPr>
        <p:spPr>
          <a:xfrm>
            <a:off x="5593550" y="1202775"/>
            <a:ext cx="2429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493" name="Shape 493"/>
          <p:cNvSpPr txBox="1">
            <a:spLocks noGrp="1"/>
          </p:cNvSpPr>
          <p:nvPr>
            <p:ph type="body" idx="1"/>
          </p:nvPr>
        </p:nvSpPr>
        <p:spPr>
          <a:xfrm>
            <a:off x="464100" y="1304875"/>
            <a:ext cx="2429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Is there a written or verbal agreement with the other actors along your route that allows you to graze on their land?</a:t>
            </a:r>
          </a:p>
        </p:txBody>
      </p:sp>
      <p:sp>
        <p:nvSpPr>
          <p:cNvPr id="102" name="Shape 102"/>
          <p:cNvSpPr txBox="1">
            <a:spLocks noGrp="1"/>
          </p:cNvSpPr>
          <p:nvPr>
            <p:ph type="body" idx="1"/>
          </p:nvPr>
        </p:nvSpPr>
        <p:spPr>
          <a:xfrm>
            <a:off x="5241425" y="1950000"/>
            <a:ext cx="2819700" cy="2657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103" name="Shape 103"/>
          <p:cNvSpPr txBox="1">
            <a:spLocks noGrp="1"/>
          </p:cNvSpPr>
          <p:nvPr>
            <p:ph type="body" idx="1"/>
          </p:nvPr>
        </p:nvSpPr>
        <p:spPr>
          <a:xfrm>
            <a:off x="464100" y="2063925"/>
            <a:ext cx="2819700" cy="2657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 weren't compensated for the drought experienced this season. You only experienced minimal deaths of livestock because they were able to graze more frequently due to your agreements with stakeholders along the way. You are no worse off than you were when you started. </a:t>
            </a:r>
          </a:p>
        </p:txBody>
      </p:sp>
      <p:sp>
        <p:nvSpPr>
          <p:cNvPr id="499" name="Shape 499"/>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a:t>
            </a:r>
          </a:p>
        </p:txBody>
      </p:sp>
      <p:sp>
        <p:nvSpPr>
          <p:cNvPr id="505" name="Shape 505"/>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311700" y="445025"/>
            <a:ext cx="8520600" cy="1315500"/>
          </a:xfrm>
          <a:prstGeom prst="rect">
            <a:avLst/>
          </a:prstGeom>
        </p:spPr>
        <p:txBody>
          <a:bodyPr lIns="91425" tIns="91425" rIns="91425" bIns="91425" anchor="t" anchorCtr="0">
            <a:noAutofit/>
          </a:bodyPr>
          <a:lstStyle/>
          <a:p>
            <a:pPr lvl="0">
              <a:spcBef>
                <a:spcPts val="0"/>
              </a:spcBef>
              <a:buNone/>
            </a:pPr>
            <a:r>
              <a:rPr lang="en"/>
              <a:t>Are there grazing associations/committees along your migration route?</a:t>
            </a:r>
          </a:p>
        </p:txBody>
      </p:sp>
      <p:sp>
        <p:nvSpPr>
          <p:cNvPr id="511" name="Shape 511"/>
          <p:cNvSpPr txBox="1">
            <a:spLocks noGrp="1"/>
          </p:cNvSpPr>
          <p:nvPr>
            <p:ph type="body" idx="1"/>
          </p:nvPr>
        </p:nvSpPr>
        <p:spPr>
          <a:xfrm>
            <a:off x="1053650" y="2075025"/>
            <a:ext cx="2178300" cy="2670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512" name="Shape 512"/>
          <p:cNvSpPr txBox="1">
            <a:spLocks noGrp="1"/>
          </p:cNvSpPr>
          <p:nvPr>
            <p:ph type="body" idx="1"/>
          </p:nvPr>
        </p:nvSpPr>
        <p:spPr>
          <a:xfrm>
            <a:off x="5695625" y="2151975"/>
            <a:ext cx="2178300" cy="26700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created an agreement with grazing associations/committees that allow you to graze on others land?</a:t>
            </a:r>
          </a:p>
        </p:txBody>
      </p:sp>
      <p:sp>
        <p:nvSpPr>
          <p:cNvPr id="518" name="Shape 518"/>
          <p:cNvSpPr txBox="1">
            <a:spLocks noGrp="1"/>
          </p:cNvSpPr>
          <p:nvPr>
            <p:ph type="body" idx="1"/>
          </p:nvPr>
        </p:nvSpPr>
        <p:spPr>
          <a:xfrm>
            <a:off x="5555825" y="2075000"/>
            <a:ext cx="2807100" cy="25065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519" name="Shape 519"/>
          <p:cNvSpPr txBox="1">
            <a:spLocks noGrp="1"/>
          </p:cNvSpPr>
          <p:nvPr>
            <p:ph type="body" idx="1"/>
          </p:nvPr>
        </p:nvSpPr>
        <p:spPr>
          <a:xfrm>
            <a:off x="464100" y="2214825"/>
            <a:ext cx="2807100" cy="25065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allow your livestock to graze on farmers land without permission?</a:t>
            </a:r>
          </a:p>
        </p:txBody>
      </p:sp>
      <p:sp>
        <p:nvSpPr>
          <p:cNvPr id="525" name="Shape 525"/>
          <p:cNvSpPr txBox="1">
            <a:spLocks noGrp="1"/>
          </p:cNvSpPr>
          <p:nvPr>
            <p:ph type="body" idx="1"/>
          </p:nvPr>
        </p:nvSpPr>
        <p:spPr>
          <a:xfrm>
            <a:off x="236250" y="1727100"/>
            <a:ext cx="33603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526" name="Shape 526"/>
          <p:cNvSpPr txBox="1">
            <a:spLocks noGrp="1"/>
          </p:cNvSpPr>
          <p:nvPr>
            <p:ph type="body" idx="1"/>
          </p:nvPr>
        </p:nvSpPr>
        <p:spPr>
          <a:xfrm>
            <a:off x="5092000" y="1854350"/>
            <a:ext cx="33603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resulted in death of livestock?</a:t>
            </a:r>
          </a:p>
        </p:txBody>
      </p:sp>
      <p:sp>
        <p:nvSpPr>
          <p:cNvPr id="532" name="Shape 532"/>
          <p:cNvSpPr txBox="1">
            <a:spLocks noGrp="1"/>
          </p:cNvSpPr>
          <p:nvPr>
            <p:ph type="body" idx="1"/>
          </p:nvPr>
        </p:nvSpPr>
        <p:spPr>
          <a:xfrm>
            <a:off x="311700" y="1152475"/>
            <a:ext cx="2756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533" name="Shape 533"/>
          <p:cNvSpPr txBox="1">
            <a:spLocks noGrp="1"/>
          </p:cNvSpPr>
          <p:nvPr>
            <p:ph type="body" idx="1"/>
          </p:nvPr>
        </p:nvSpPr>
        <p:spPr>
          <a:xfrm>
            <a:off x="5758500" y="1229425"/>
            <a:ext cx="2756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539" name="Shape 539"/>
          <p:cNvSpPr txBox="1">
            <a:spLocks noGrp="1"/>
          </p:cNvSpPr>
          <p:nvPr>
            <p:ph type="body" idx="1"/>
          </p:nvPr>
        </p:nvSpPr>
        <p:spPr>
          <a:xfrm>
            <a:off x="311700" y="1152475"/>
            <a:ext cx="31719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540" name="Shape 540"/>
          <p:cNvSpPr txBox="1">
            <a:spLocks noGrp="1"/>
          </p:cNvSpPr>
          <p:nvPr>
            <p:ph type="body" idx="1"/>
          </p:nvPr>
        </p:nvSpPr>
        <p:spPr>
          <a:xfrm>
            <a:off x="5117125" y="1204275"/>
            <a:ext cx="31719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546" name="Shape 546"/>
          <p:cNvSpPr txBox="1">
            <a:spLocks noGrp="1"/>
          </p:cNvSpPr>
          <p:nvPr>
            <p:ph type="body" idx="1"/>
          </p:nvPr>
        </p:nvSpPr>
        <p:spPr>
          <a:xfrm>
            <a:off x="311700" y="2515150"/>
            <a:ext cx="8520600" cy="2053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311700" y="445025"/>
            <a:ext cx="8520600" cy="37050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a:t>
            </a:r>
          </a:p>
        </p:txBody>
      </p:sp>
      <p:sp>
        <p:nvSpPr>
          <p:cNvPr id="552" name="Shape 552"/>
          <p:cNvSpPr txBox="1">
            <a:spLocks noGrp="1"/>
          </p:cNvSpPr>
          <p:nvPr>
            <p:ph type="body" idx="1"/>
          </p:nvPr>
        </p:nvSpPr>
        <p:spPr>
          <a:xfrm>
            <a:off x="311700" y="4326075"/>
            <a:ext cx="8520600" cy="242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558" name="Shape 558"/>
          <p:cNvSpPr txBox="1">
            <a:spLocks noGrp="1"/>
          </p:cNvSpPr>
          <p:nvPr>
            <p:ph type="body" idx="1"/>
          </p:nvPr>
        </p:nvSpPr>
        <p:spPr>
          <a:xfrm>
            <a:off x="311700" y="2490000"/>
            <a:ext cx="8520600" cy="20790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tried to register landownership?</a:t>
            </a:r>
          </a:p>
        </p:txBody>
      </p:sp>
      <p:sp>
        <p:nvSpPr>
          <p:cNvPr id="109" name="Shape 109"/>
          <p:cNvSpPr txBox="1">
            <a:spLocks noGrp="1"/>
          </p:cNvSpPr>
          <p:nvPr>
            <p:ph type="body" idx="1"/>
          </p:nvPr>
        </p:nvSpPr>
        <p:spPr>
          <a:xfrm>
            <a:off x="437450" y="1152475"/>
            <a:ext cx="3410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110" name="Shape 110"/>
          <p:cNvSpPr txBox="1">
            <a:spLocks noGrp="1"/>
          </p:cNvSpPr>
          <p:nvPr>
            <p:ph type="body" idx="1"/>
          </p:nvPr>
        </p:nvSpPr>
        <p:spPr>
          <a:xfrm>
            <a:off x="5180025" y="1152475"/>
            <a:ext cx="3410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a:t>
            </a:r>
          </a:p>
        </p:txBody>
      </p:sp>
      <p:sp>
        <p:nvSpPr>
          <p:cNvPr id="564" name="Shape 564"/>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 you have Index based livestock insurance?</a:t>
            </a:r>
          </a:p>
        </p:txBody>
      </p:sp>
      <p:sp>
        <p:nvSpPr>
          <p:cNvPr id="570" name="Shape 570"/>
          <p:cNvSpPr txBox="1">
            <a:spLocks noGrp="1"/>
          </p:cNvSpPr>
          <p:nvPr>
            <p:ph type="body" idx="1"/>
          </p:nvPr>
        </p:nvSpPr>
        <p:spPr>
          <a:xfrm>
            <a:off x="5253975" y="1139900"/>
            <a:ext cx="2429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571" name="Shape 571"/>
          <p:cNvSpPr txBox="1">
            <a:spLocks noGrp="1"/>
          </p:cNvSpPr>
          <p:nvPr>
            <p:ph type="body" idx="1"/>
          </p:nvPr>
        </p:nvSpPr>
        <p:spPr>
          <a:xfrm>
            <a:off x="464100" y="1304875"/>
            <a:ext cx="2429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577" name="Shape 577"/>
          <p:cNvSpPr txBox="1">
            <a:spLocks noGrp="1"/>
          </p:cNvSpPr>
          <p:nvPr>
            <p:ph type="body" idx="1"/>
          </p:nvPr>
        </p:nvSpPr>
        <p:spPr>
          <a:xfrm>
            <a:off x="311700" y="2401975"/>
            <a:ext cx="8520600" cy="2166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a:t>
            </a:r>
          </a:p>
        </p:txBody>
      </p:sp>
      <p:sp>
        <p:nvSpPr>
          <p:cNvPr id="583" name="Shape 583"/>
          <p:cNvSpPr txBox="1">
            <a:spLocks noGrp="1"/>
          </p:cNvSpPr>
          <p:nvPr>
            <p:ph type="body" idx="1"/>
          </p:nvPr>
        </p:nvSpPr>
        <p:spPr>
          <a:xfrm rot="10800000" flipH="1">
            <a:off x="311700" y="4568825"/>
            <a:ext cx="8520600" cy="197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589" name="Shape 589"/>
          <p:cNvSpPr txBox="1">
            <a:spLocks noGrp="1"/>
          </p:cNvSpPr>
          <p:nvPr>
            <p:ph type="body" idx="1"/>
          </p:nvPr>
        </p:nvSpPr>
        <p:spPr>
          <a:xfrm>
            <a:off x="311700" y="2376825"/>
            <a:ext cx="8520600" cy="21921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a:t>
            </a:r>
          </a:p>
        </p:txBody>
      </p:sp>
      <p:sp>
        <p:nvSpPr>
          <p:cNvPr id="595" name="Shape 595"/>
          <p:cNvSpPr txBox="1">
            <a:spLocks noGrp="1"/>
          </p:cNvSpPr>
          <p:nvPr>
            <p:ph type="body" idx="1"/>
          </p:nvPr>
        </p:nvSpPr>
        <p:spPr>
          <a:xfrm>
            <a:off x="311700" y="4250625"/>
            <a:ext cx="8520600" cy="3183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Has this caused tension with this landowner?</a:t>
            </a:r>
          </a:p>
        </p:txBody>
      </p:sp>
      <p:sp>
        <p:nvSpPr>
          <p:cNvPr id="601" name="Shape 601"/>
          <p:cNvSpPr txBox="1">
            <a:spLocks noGrp="1"/>
          </p:cNvSpPr>
          <p:nvPr>
            <p:ph type="body" idx="1"/>
          </p:nvPr>
        </p:nvSpPr>
        <p:spPr>
          <a:xfrm>
            <a:off x="311700" y="1152475"/>
            <a:ext cx="31089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602" name="Shape 602"/>
          <p:cNvSpPr txBox="1">
            <a:spLocks noGrp="1"/>
          </p:cNvSpPr>
          <p:nvPr>
            <p:ph type="body" idx="1"/>
          </p:nvPr>
        </p:nvSpPr>
        <p:spPr>
          <a:xfrm>
            <a:off x="5079425" y="1152475"/>
            <a:ext cx="31089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608" name="Shape 608"/>
          <p:cNvSpPr txBox="1">
            <a:spLocks noGrp="1"/>
          </p:cNvSpPr>
          <p:nvPr>
            <p:ph type="body" idx="1"/>
          </p:nvPr>
        </p:nvSpPr>
        <p:spPr>
          <a:xfrm>
            <a:off x="311700" y="1152475"/>
            <a:ext cx="32850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Yes</a:t>
            </a:r>
          </a:p>
        </p:txBody>
      </p:sp>
      <p:sp>
        <p:nvSpPr>
          <p:cNvPr id="609" name="Shape 609"/>
          <p:cNvSpPr txBox="1">
            <a:spLocks noGrp="1"/>
          </p:cNvSpPr>
          <p:nvPr>
            <p:ph type="body" idx="1"/>
          </p:nvPr>
        </p:nvSpPr>
        <p:spPr>
          <a:xfrm>
            <a:off x="5029125" y="1152475"/>
            <a:ext cx="32850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No</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didn't purchased IBLI so you aren't compensated for drought/any potential livestock deaths. </a:t>
            </a:r>
          </a:p>
        </p:txBody>
      </p:sp>
      <p:sp>
        <p:nvSpPr>
          <p:cNvPr id="615" name="Shape 615"/>
          <p:cNvSpPr txBox="1">
            <a:spLocks noGrp="1"/>
          </p:cNvSpPr>
          <p:nvPr>
            <p:ph type="body" idx="1"/>
          </p:nvPr>
        </p:nvSpPr>
        <p:spPr>
          <a:xfrm>
            <a:off x="311700" y="2464850"/>
            <a:ext cx="8520600" cy="2103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a:t>
            </a:r>
          </a:p>
        </p:txBody>
      </p:sp>
      <p:sp>
        <p:nvSpPr>
          <p:cNvPr id="621" name="Shape 621"/>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purchased Index Based Livestock Insurance? </a:t>
            </a:r>
          </a:p>
        </p:txBody>
      </p:sp>
      <p:sp>
        <p:nvSpPr>
          <p:cNvPr id="116" name="Shape 116"/>
          <p:cNvSpPr txBox="1">
            <a:spLocks noGrp="1"/>
          </p:cNvSpPr>
          <p:nvPr>
            <p:ph type="body" idx="1"/>
          </p:nvPr>
        </p:nvSpPr>
        <p:spPr>
          <a:xfrm>
            <a:off x="4587475" y="1585300"/>
            <a:ext cx="3951600" cy="30096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117" name="Shape 117"/>
          <p:cNvSpPr txBox="1">
            <a:spLocks noGrp="1"/>
          </p:cNvSpPr>
          <p:nvPr>
            <p:ph type="body" idx="1"/>
          </p:nvPr>
        </p:nvSpPr>
        <p:spPr>
          <a:xfrm>
            <a:off x="464100" y="1711800"/>
            <a:ext cx="3951600" cy="30096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for your livestock to graze on. You purchased IBLI so you are compensated for drought/any potential livestock deaths. </a:t>
            </a:r>
          </a:p>
        </p:txBody>
      </p:sp>
      <p:sp>
        <p:nvSpPr>
          <p:cNvPr id="627" name="Shape 627"/>
          <p:cNvSpPr txBox="1">
            <a:spLocks noGrp="1"/>
          </p:cNvSpPr>
          <p:nvPr>
            <p:ph type="body" idx="1"/>
          </p:nvPr>
        </p:nvSpPr>
        <p:spPr>
          <a:xfrm>
            <a:off x="311700" y="2313950"/>
            <a:ext cx="8520600" cy="22548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caused several of your livestock to die. You bought IBLI so you are compensated based on the level of drought experienced. Your financial well-being is the same as when you started your journey.</a:t>
            </a:r>
          </a:p>
        </p:txBody>
      </p:sp>
      <p:sp>
        <p:nvSpPr>
          <p:cNvPr id="633" name="Shape 633"/>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Due to the increased amount of tension between pastoralists and landowners cement markers have been built. These markers indicate the path that pastoralists can take. You are not allowed to let your livestock graze anywhere other than these paths.  </a:t>
            </a:r>
          </a:p>
        </p:txBody>
      </p:sp>
      <p:sp>
        <p:nvSpPr>
          <p:cNvPr id="639" name="Shape 639"/>
          <p:cNvSpPr txBox="1">
            <a:spLocks noGrp="1"/>
          </p:cNvSpPr>
          <p:nvPr>
            <p:ph type="body" idx="1"/>
          </p:nvPr>
        </p:nvSpPr>
        <p:spPr>
          <a:xfrm>
            <a:off x="311700" y="3320000"/>
            <a:ext cx="8520600" cy="1248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Have you bought Index Based Livestock Insurance?</a:t>
            </a:r>
          </a:p>
        </p:txBody>
      </p:sp>
      <p:sp>
        <p:nvSpPr>
          <p:cNvPr id="645" name="Shape 645"/>
          <p:cNvSpPr txBox="1">
            <a:spLocks noGrp="1"/>
          </p:cNvSpPr>
          <p:nvPr>
            <p:ph type="body" idx="1"/>
          </p:nvPr>
        </p:nvSpPr>
        <p:spPr>
          <a:xfrm>
            <a:off x="5140800" y="1177625"/>
            <a:ext cx="2555700" cy="34164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No</a:t>
            </a:r>
          </a:p>
        </p:txBody>
      </p:sp>
      <p:sp>
        <p:nvSpPr>
          <p:cNvPr id="646" name="Shape 646"/>
          <p:cNvSpPr txBox="1">
            <a:spLocks noGrp="1"/>
          </p:cNvSpPr>
          <p:nvPr>
            <p:ph type="body" idx="1"/>
          </p:nvPr>
        </p:nvSpPr>
        <p:spPr>
          <a:xfrm>
            <a:off x="464100" y="1304875"/>
            <a:ext cx="2555700" cy="3416400"/>
          </a:xfrm>
          <a:prstGeom prst="rect">
            <a:avLst/>
          </a:prstGeom>
        </p:spPr>
        <p:txBody>
          <a:bodyPr lIns="91425" tIns="91425" rIns="91425" bIns="91425" anchor="ctr" anchorCtr="0">
            <a:noAutofit/>
          </a:bodyPr>
          <a:lstStyle/>
          <a:p>
            <a:pPr lvl="0" rtl="0">
              <a:spcBef>
                <a:spcPts val="0"/>
              </a:spcBef>
              <a:buNone/>
            </a:pPr>
            <a:r>
              <a:rPr lang="en" sz="4800" u="sng">
                <a:solidFill>
                  <a:schemeClr val="hlink"/>
                </a:solidFill>
                <a:hlinkClick r:id="rId4"/>
              </a:rPr>
              <a:t>Yes</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and since you didn't purchase IBLI you aren't compensated for any livestock deaths caused by drought.</a:t>
            </a:r>
          </a:p>
        </p:txBody>
      </p:sp>
      <p:sp>
        <p:nvSpPr>
          <p:cNvPr id="652" name="Shape 652"/>
          <p:cNvSpPr txBox="1">
            <a:spLocks noGrp="1"/>
          </p:cNvSpPr>
          <p:nvPr>
            <p:ph type="body" idx="1"/>
          </p:nvPr>
        </p:nvSpPr>
        <p:spPr>
          <a:xfrm>
            <a:off x="311700" y="2791825"/>
            <a:ext cx="8520600" cy="17772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a:t>
            </a:r>
          </a:p>
        </p:txBody>
      </p:sp>
      <p:sp>
        <p:nvSpPr>
          <p:cNvPr id="658" name="Shape 658"/>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 drought has occurred and there is little vegetation along the cement markers. You cannot deter from the paths but since you have IBLI you are compensated for drought/any potential livestock deaths. </a:t>
            </a:r>
          </a:p>
        </p:txBody>
      </p:sp>
      <p:sp>
        <p:nvSpPr>
          <p:cNvPr id="664" name="Shape 664"/>
          <p:cNvSpPr txBox="1">
            <a:spLocks noGrp="1"/>
          </p:cNvSpPr>
          <p:nvPr>
            <p:ph type="body" idx="1"/>
          </p:nvPr>
        </p:nvSpPr>
        <p:spPr>
          <a:xfrm>
            <a:off x="311700" y="3018200"/>
            <a:ext cx="8520600" cy="1550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a:t>
            </a:r>
          </a:p>
        </p:txBody>
      </p:sp>
      <p:sp>
        <p:nvSpPr>
          <p:cNvPr id="670" name="Shape 670"/>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You have made a land administration agreement with a farmer. You can allow your livestock to graze during the daytime and not during the rainy season. You also have to pay a grazing fee to the farmer to prevent free-riding.</a:t>
            </a:r>
          </a:p>
        </p:txBody>
      </p:sp>
      <p:sp>
        <p:nvSpPr>
          <p:cNvPr id="676" name="Shape 676"/>
          <p:cNvSpPr txBox="1">
            <a:spLocks noGrp="1"/>
          </p:cNvSpPr>
          <p:nvPr>
            <p:ph type="body" idx="1"/>
          </p:nvPr>
        </p:nvSpPr>
        <p:spPr>
          <a:xfrm>
            <a:off x="311700" y="2993050"/>
            <a:ext cx="8520600" cy="15759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This season is particularly dry you aren't able to benefit from the grazing agreement because it is the wet season; however, it's time to move towards your seasonal defendant location (high lands/low lands)</a:t>
            </a:r>
          </a:p>
        </p:txBody>
      </p:sp>
      <p:sp>
        <p:nvSpPr>
          <p:cNvPr id="682" name="Shape 682"/>
          <p:cNvSpPr txBox="1">
            <a:spLocks noGrp="1"/>
          </p:cNvSpPr>
          <p:nvPr>
            <p:ph type="body" idx="1"/>
          </p:nvPr>
        </p:nvSpPr>
        <p:spPr>
          <a:xfrm>
            <a:off x="311700" y="2754100"/>
            <a:ext cx="8520600" cy="1814700"/>
          </a:xfrm>
          <a:prstGeom prst="rect">
            <a:avLst/>
          </a:prstGeom>
        </p:spPr>
        <p:txBody>
          <a:bodyPr lIns="91425" tIns="91425" rIns="91425" bIns="91425" anchor="ctr" anchorCtr="0">
            <a:noAutofit/>
          </a:bodyPr>
          <a:lstStyle/>
          <a:p>
            <a:pPr lvl="0">
              <a:spcBef>
                <a:spcPts val="0"/>
              </a:spcBef>
              <a:buNone/>
            </a:pPr>
            <a:r>
              <a:rPr lang="en" sz="4800" u="sng">
                <a:solidFill>
                  <a:schemeClr val="hlink"/>
                </a:solidFill>
                <a:hlinkClick r:id="rId3"/>
              </a:rPr>
              <a:t>Next</a:t>
            </a:r>
          </a:p>
        </p:txBody>
      </p:sp>
    </p:spTree>
  </p:cSld>
  <p:clrMapOvr>
    <a:masterClrMapping/>
  </p:clrMapOvr>
  <p:transition spd="slow">
    <p:cut/>
  </p:transition>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10126</Words>
  <Application>Microsoft Office PowerPoint</Application>
  <PresentationFormat>On-screen Show (16:9)</PresentationFormat>
  <Paragraphs>581</Paragraphs>
  <Slides>290</Slides>
  <Notes>290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290</vt:i4>
      </vt:variant>
    </vt:vector>
  </HeadingPairs>
  <TitlesOfParts>
    <vt:vector size="294" baseType="lpstr">
      <vt:lpstr>Arial</vt:lpstr>
      <vt:lpstr>Oswald</vt:lpstr>
      <vt:lpstr>Average</vt:lpstr>
      <vt:lpstr>slate</vt:lpstr>
      <vt:lpstr>So You Think You Can Pastoral?</vt:lpstr>
      <vt:lpstr>How to Play</vt:lpstr>
      <vt:lpstr>Begin Migration Season </vt:lpstr>
      <vt:lpstr>Move to rangelands when rains begin</vt:lpstr>
      <vt:lpstr>During your migration have you ever encountered issues finding available pasture for your livestock to graze on?</vt:lpstr>
      <vt:lpstr>Do you have official agreements with ranchers, farmers, or other actors that allow you to graze on their land?</vt:lpstr>
      <vt:lpstr>Is there a written or verbal agreement with the other actors along your route that allows you to graze on their land?</vt:lpstr>
      <vt:lpstr>Have you tried to register landownership?</vt:lpstr>
      <vt:lpstr>Have you purchased Index Based Livestock Insurance? </vt:lpstr>
      <vt:lpstr>This season is particularly dry; however because you didn't purchase IBLI you will not be compensated.</vt:lpstr>
      <vt:lpstr>You've reached your final destination. Due to the fact that you didn't register landownership nor do you have a land administration agreement your livestock didn't get enough resources. You also didn't purchase IBLI so you weren't compensated for the drought experienced. You are less financially stable then when you started your migration.</vt:lpstr>
      <vt:lpstr>This season is particularly dry; however, you will be compensated because you purchased IBLI.</vt:lpstr>
      <vt:lpstr>You've reached your final destination. Due to the fact that you didn't register landownership nor do you have a land administration agreement your livestock didn't get enough resources; however, since you purchased IBLI you were compensated for the drought experienced. You are roughly at the same financial level as you were when you started the journey.</vt:lpstr>
      <vt:lpstr>Were you able to get property rights?</vt:lpstr>
      <vt:lpstr>Have you purchased Index Based Livestock Insurance?</vt:lpstr>
      <vt:lpstr>This season is particularly dry; however because you didn't purchase IBLI you will not be compensated.</vt:lpstr>
      <vt:lpstr>You've reached your final destination. Due to the fact that you weren't able to purchase property rights nor do you have a land administration agreement your livestock didn't get enough resources; in addition, since you didn't purchased IBLI you weren't compensated for the drought experienced. You are at a worse financial position compared to when you started your journey.</vt:lpstr>
      <vt:lpstr>This season is particularly dry; however, you will be compensated because you purchased IBLI.</vt:lpstr>
      <vt:lpstr>You've reached your final destination. Due to the fact that you weren't able to purchase property rights nor do you have a land administration agreement your livestock didn't get enough resources; however, since you purchased IBLI you were compensated for the drought experienced. You are roughly at the same financial level as you were when you started the journey.</vt:lpstr>
      <vt:lpstr>You are now able to have a say in land use in this area; however, this only helps for part of your migration route. </vt:lpstr>
      <vt:lpstr>Your help in purchasing of the land and preventing it from becoming farmland has benefited all pastoralists that migrate through this route. More livestock are able to survive extreme weather conditions thanks to you. </vt:lpstr>
      <vt:lpstr>This season is particularly dry. Your land rights has only helped you partially. </vt:lpstr>
      <vt:lpstr>Have your purchased Index Based Livestock Insurance?</vt:lpstr>
      <vt:lpstr>You weren't compensated for the drought experienced this season. Your land rights helped decrease the impact felt from the drought. You could have used the money from IBLI because you need to make up for the moeny spent on buying that land. You know this will pay off in the future; however, it may take longer for you to see the benefits. </vt:lpstr>
      <vt:lpstr>At the end of the season you are compensated for the drought experienced this year. Due to your land rights and insurance compensation a significant amount of your livestock were able to survive. You’re financially poor because you spent your money on buying the land; however, in the long-run this will pay off. The money received from IBLI helps pay off the land you bought.</vt:lpstr>
      <vt:lpstr>You have made a land administration agreement with a farmer. You can allow your livestock to graze during the daytime and not during the rainy season. You also have to pay a grazing fee to the farmer to prevent free-riding.</vt:lpstr>
      <vt:lpstr>This season is particularly dry you are able and you weren't able to benefit from the land administration agreement since you only made it with farmers and it’s currently the wet season.</vt:lpstr>
      <vt:lpstr>Do you have Index Based Livestock Insurance?</vt:lpstr>
      <vt:lpstr>This was a particularly dry wet season; unfortunately you didn't purchase IBLI and you won't be reimbursed according to the severity of the drought. </vt:lpstr>
      <vt:lpstr>You've reached your final destination. by not buying IBLI you are financially worse off than when you started your journey. If your land administration agreement allowed you to graze on other stakeholders land excluding farmers then it was a wise purchase. (during wet season you can't graze on farmers land). </vt:lpstr>
      <vt:lpstr>This was a particularly dry wet season; fortunately you purchased IBLI and you will be reimbursed according to the severity of the drought. </vt:lpstr>
      <vt:lpstr>You've reached your final destination. Buying IBLI helped you financially during this season. If your land administration agreement allowed you to graze on other stakeholders land excluding farmers then it was a wise purchase. (during wet season you can't graze on farmers land). </vt:lpstr>
      <vt:lpstr>landowners have switched. The new landowner does not wish to allow you to graze on their land; however, since you made an agreement through a land administration the farmer cannot stop you from grazing for the time you already paid for. </vt:lpstr>
      <vt:lpstr>Do you have Index Based Livestock Insurance?</vt:lpstr>
      <vt:lpstr>A severe drought has occurred. You didn't purchased IBLI so you aren't compensated for the severity. </vt:lpstr>
      <vt:lpstr>You've reached your final destination. Due to the drought you lost a lot of your livestock along the way and because  you didn't purchase IBLI you weren't  compensated for the severe drought experienced; however, because you made an agreement with a land administration when the landownership changed you were still had grazing rights. Since it's wet season you couldn't graze on farmers land. Due to the of lack compensation and continuation of grazing rights other than framers you are roughly in the same financial well-being as compared to when you started your migration.</vt:lpstr>
      <vt:lpstr>A severe drought has occurred. You purchased IBLI so you are compensated for the severity. </vt:lpstr>
      <vt:lpstr>You've reached your final destination. Due to the drought you lost a lot of your livestock along the way; however, you were compensated because you purchased IBLI. In addition because  you made an agreement with a land administration when the landownership changed you were able to continue to graze on their land during the dry season. This is wet season meaning you weren't able to allow your livestock to graze on the farmers land.  Due to the compensation and the inability to continue grazing on farmers land  you are in a financially stable place; however, you would have been better off if you had made agreements with non-farmers. </vt:lpstr>
      <vt:lpstr>Do you allow your livestock to graze on others land without permission?</vt:lpstr>
      <vt:lpstr>Would you make an agreement with a grazing committee if they were available? </vt:lpstr>
      <vt:lpstr>Do you allow your livestock to graze on farmers land without permission?</vt:lpstr>
      <vt:lpstr>Has this resulted in death of livestock?</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vt:lpstr>
      <vt:lpstr>Due to the increased amount of tension between pastoralists and landowners cement markers have been built. These markers indicate the path that pastoralists can take. You are not allowed to let your livestock graze anywhere other than these paths.  </vt:lpstr>
      <vt:lpstr>Have you bought Index Based Livestock Insurance?</vt:lpstr>
      <vt:lpstr>A drought has occurred and there is little vegetation along the cement markers. You cannot deter from the paths and since you didn't purchase IBLI you aren't compensated for any livestock</vt:lpstr>
      <vt:lpstr>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vt:lpstr>
      <vt:lpstr>A drought has occurred and there is little vegetation along the cement markers. You cannot deter from the paths but since you have IBLI you are compensated for drought/any potential livestock deaths. </vt:lpstr>
      <vt:lpstr>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vt:lpstr>
      <vt:lpstr>You have made a land administration agreement with a farmer. You can allow your livestock to graze during the daytime and not during the rainy season. You also have to pay a grazing fee to the farmer to prevent free-riding.</vt:lpstr>
      <vt:lpstr>This season is particularly dry you are able to benefit from the grazing agreement; however, it's time to move towards your seasonal defendant location (high lands/low lands)</vt:lpstr>
      <vt:lpstr>Have you made agreements with other stakeholders along your route?</vt:lpstr>
      <vt:lpstr>You lose a significant amount of your livestock due to the drought and lack of other grazing agreements along the way. </vt:lpstr>
      <vt:lpstr>Do you have Index Based Livestock Insurance?</vt:lpstr>
      <vt:lpstr>Then you are not compensated for the drought/lack of vegetation experienced this season. </vt:lpstr>
      <vt:lpstr>You've reached your final destination. You weren't able to buy new livestock because you weren't compensated for the drought  experienced this season. You also didn't purchase a land administration agreement and with the drought there weren't enough resources for them to survive. You lost almost all of your livestock.</vt:lpstr>
      <vt:lpstr>Then you are compensated for drought/lack of vegetation experienced this season.</vt:lpstr>
      <vt:lpstr>You've reached your final destination. You aren't able buy new livestock because you lost a lot of livestock along the way because of the drought. end You make up for the lost livestock because you purchased IBLI. You are no worse off now than you were at the start of your journey.</vt:lpstr>
      <vt:lpstr>Your livestock continue to thrive due to their ability to graze on farmers land along your route</vt:lpstr>
      <vt:lpstr>Do  you have Index Based Livestock Insurance </vt:lpstr>
      <vt:lpstr>You've reached your final destination. You weren't compensated for the drought experienced this season. You only experienced minimal deaths of livestock because they were able to graze more frequently due to your agreements with stakeholders along the way. You are no worse off than you were when you started. </vt:lpstr>
      <vt:lpstr>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vt:lpstr>
      <vt:lpstr>Are there grazing associations/committees along your migration route?</vt:lpstr>
      <vt:lpstr>Have you created an agreement with grazing associations/committees that allow you to graze on others land?</vt:lpstr>
      <vt:lpstr>Do you allow your livestock to graze on farmers land without permission?</vt:lpstr>
      <vt:lpstr>Has this resulted in death of livestock?</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vt:lpstr>
      <vt:lpstr>Has this caused tension with this landowner?</vt:lpstr>
      <vt:lpstr>Have you bought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vt:lpstr>
      <vt:lpstr>Due to the increased amount of tension between pastoralists and landowners cement markers have been built. These markers indicate the path that pastoralists can take. You are not allowed to let your livestock graze anywhere other than these paths.  </vt:lpstr>
      <vt:lpstr>Have you bought Index Based Livestock Insurance?</vt:lpstr>
      <vt:lpstr>A drought has occurred and there is little vegetation along the cement markers. You cannot deter from the paths and since you didn't purchase IBLI you aren't compensated for any livestock deaths caused by drought.</vt:lpstr>
      <vt:lpstr>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vt:lpstr>
      <vt:lpstr>A drought has occurred and there is little vegetation along the cement markers. You cannot deter from the paths but since you have IBLI you are compensated for drought/any potential livestock deaths. </vt:lpstr>
      <vt:lpstr>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vt:lpstr>
      <vt:lpstr>You have made a land administration agreement with a farmer. You can allow your livestock to graze during the daytime and not during the rainy season. You also have to pay a grazing fee to the farmer to prevent free-riding.</vt:lpstr>
      <vt:lpstr>This season is particularly dry you aren't able to benefit from the grazing agreement because it is the wet season; however, it's time to move towards your seasonal defendant location (high lands/low lands)</vt:lpstr>
      <vt:lpstr>Have you made agreements with other stakeholders along your route?</vt:lpstr>
      <vt:lpstr>You lose a significant amount of your livestock due to the drought and lack of other grazing agreements along the way. </vt:lpstr>
      <vt:lpstr>Do you have Index Based Livestock Insurance?</vt:lpstr>
      <vt:lpstr>Then you are not compensated for the drought/lack of vegetation experienced this season. </vt:lpstr>
      <vt:lpstr>You’ve reached your final destination. You weren't able to buy new livestock because you weren't compensated for the drought  experienced this season. You only made an access agreement with one rancher along your route. The livestock that did make it to your destination are malnourished.</vt:lpstr>
      <vt:lpstr>Then you are compensated for drought/lack of vegetation experienced this season.</vt:lpstr>
      <vt:lpstr>You've reached your final destination. You aren't able buy new livestock because you lost a lot of livestock along the way because of the drought. Your land administration agreement was with farmers meaning you couldn't graze on their land because it's wet season. If you had made agreements with other stakeholders then you would have been better prepared for the drought.  You make up some of the lost livestock because you purchased IBLI. </vt:lpstr>
      <vt:lpstr>Your livestock continue to thrive due to their ability to graze on private land as long is it isn't owned by a farmer.</vt:lpstr>
      <vt:lpstr>Do  you have Index Based Livestock Insurance </vt:lpstr>
      <vt:lpstr>You've reached your final destination. You weren't compensated for the drought experienced this season. You only experienced minimal deaths of livestock because they were able to graze more frequently due to your agreements with stakeholders along the way. The drought was severe and you could have used the money from livestock insurance. You are slightly worse off than when you started your journey.</vt:lpstr>
      <vt:lpstr>You've reached your final destination. Your livestock were able to survive the drought because  you made a land administration agreement with stakeholders other than farmers. Most of your livestock was able to survive; however, you were still affected by the drought. Thankfully, you were compensated for the drought experienced this season. You are now  able to buy more livestock/support your family. Your status as a pastoralist stays the same.</vt:lpstr>
      <vt:lpstr>Has this resulted in death of livestock?</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vt:lpstr>
      <vt:lpstr>Has this caused tension with this landowner?</vt:lpstr>
      <vt:lpstr>Have you bought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vt:lpstr>
      <vt:lpstr>Due to the increased amount of tension between pastoralists and landowners cement markers have been built. These markers indicate the path that pastoralists can take. You are not allowed to let your livestock graze anywhere other than these paths.  </vt:lpstr>
      <vt:lpstr>Have you bought Index Based Livestock Insurance?</vt:lpstr>
      <vt:lpstr>A drought has occurred and there is little vegetation along the cement markers. You cannot deter from the paths and since you didn't purchase IBLI you aren't compensated for any livestock deaths caused by drought.</vt:lpstr>
      <vt:lpstr>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vt:lpstr>
      <vt:lpstr>A drought has occurred and there is little vegetation along the cement markers. You cannot deter from the paths but since you have IBLI you are compensated for drought/any potential livestock deaths. </vt:lpstr>
      <vt:lpstr>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vt:lpstr>
      <vt:lpstr>Move to Highlands</vt:lpstr>
      <vt:lpstr>During your migration have you ever encountered issues finding available pasture for your livestock to graze on? </vt:lpstr>
      <vt:lpstr>PowerPoint Presentation</vt:lpstr>
      <vt:lpstr>Would you make an agreement with a grazing committee if they were available? </vt:lpstr>
      <vt:lpstr>Do you allow your livestock to graze on farmers land without permission?</vt:lpstr>
      <vt:lpstr>Has this resulted in death of livestock?</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didn’t create tension between you and the landowners. Your financial well-being is worse than when you started your journey. </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vt:lpstr>
      <vt:lpstr>Due to the increased amount of tension between pastoralists and landowners cement markers have been built. These markers indicate the path that pastoralists can take. You are not allowed to let your livestock graze anywhere other than these paths.  </vt:lpstr>
      <vt:lpstr>Have you bought Index Based Livestock Insurance?</vt:lpstr>
      <vt:lpstr>A drought has occurred and there is little vegetation along the cement markers. You cannot deter from the paths and since you didn't purchase IBLI you aren't compensated for any livestock</vt:lpstr>
      <vt:lpstr>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vt:lpstr>
      <vt:lpstr>A drought has occurred and there is little vegetation along the cement markers. You cannot deter from the paths but since you have IBLI you are compensated for drought/any potential livestock deaths. </vt:lpstr>
      <vt:lpstr>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vt:lpstr>
      <vt:lpstr>You have made a land administration agreement with a farmer. You can allow your livestock to graze during the daytime and not during the rainy season. You also have to pay a grazing fee to the farmer to prevent free-riding.</vt:lpstr>
      <vt:lpstr>This season is particularly dry you are able to benefit from the grazing agreement; however, it's time to move towards your seasonal defendant location (high lands/low lands)</vt:lpstr>
      <vt:lpstr>Have you made agreements with other stakeholders along your route?</vt:lpstr>
      <vt:lpstr>You lose a significant amount of your livestock due to the drought and lack of other grazing agreements along the way. </vt:lpstr>
      <vt:lpstr>Do you have Index Based Livestock Insurance?</vt:lpstr>
      <vt:lpstr>Then you are not compensated for the drought/lack of vegetation experienced this season. </vt:lpstr>
      <vt:lpstr>You weren't able to buy new livestock because you weren't compensated for the drought  experienced this season. You reach your final destination not</vt:lpstr>
      <vt:lpstr>Then you are compensated for drought/lack of vegetation experienced this season.</vt:lpstr>
      <vt:lpstr>You've reached your final destination. You aren't able buy new livestock because you lost a lot of livestock along the way because of the drought. end You make up for the lost livestock because you purchased IBLI. You are no worse off now than you were at the start of your journey.</vt:lpstr>
      <vt:lpstr>Your livestock continue to thrive due to their ability to graze on farmers land along your route</vt:lpstr>
      <vt:lpstr>Do  you have Index Based Livestock Insurance </vt:lpstr>
      <vt:lpstr>You've reached your final destination. You weren't compensated for the drought experienced this season. You only experienced minimal deaths of livestock because they were able to graze more frequently due to your agreements with stakeholders along the way. You are no worse off than you were when you started. </vt:lpstr>
      <vt:lpstr>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vt:lpstr>
      <vt:lpstr>Have you created an agreement with grazing associations/committees that allow you to graze on others land?</vt:lpstr>
      <vt:lpstr>Do you allow your livestock to graze on farmers land without permission?</vt:lpstr>
      <vt:lpstr>Has this resulted in death of livestock?</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vt:lpstr>
      <vt:lpstr>Has this caused tension with this landowner?</vt:lpstr>
      <vt:lpstr>Have you bought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vt:lpstr>
      <vt:lpstr>Due to the increased amount of tension between pastoralists and landowners cement markers have been built. These markers indicate the path that pastoralists can take. You are not allowed to let your livestock graze anywhere other than these paths.  </vt:lpstr>
      <vt:lpstr>Have you bought Index Based Livestock Insurance?</vt:lpstr>
      <vt:lpstr>A drought has occurred and there is little vegetation along the cement markers. You cannot deter from the paths and since you didn't purchase IBLI you aren't compensated for any livestock deaths caused by drought.</vt:lpstr>
      <vt:lpstr>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vt:lpstr>
      <vt:lpstr>A drought has occurred and there is little vegetation along the cement markers. You cannot deter from the paths but since you have IBLI you are compensated for drought/any potential livestock deaths. </vt:lpstr>
      <vt:lpstr>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vt:lpstr>
      <vt:lpstr>You have made a land administration agreement with a farmer. You can allow your livestock to graze during the daytime and not during the rainy season. You also have to pay a grazing fee to the farmer to prevent free-riding.</vt:lpstr>
      <vt:lpstr>This season is particularly dry you are able to benefit from the grazing agreement; however, it's time to move towards your seasonal defendant location (high lands/low lands)</vt:lpstr>
      <vt:lpstr>Have you made agreements with other stakeholders along your route?</vt:lpstr>
      <vt:lpstr>You lose a significant amount of your livestock due to the drought and lack of other grazing agreements along the way. </vt:lpstr>
      <vt:lpstr>Do you have Index Based Livestock Insurance?</vt:lpstr>
      <vt:lpstr>Then you are not compensated for the drought/lack of vegetation experienced this season. </vt:lpstr>
      <vt:lpstr>You’ve reached your final destination. You weren't able to buy new livestock because you weren't compensated for the drought  experienced this season. You made an access agreement with one rancher along the way but only one. This helped you keep your livestock alive for part of the journey. The livestock that survived are very malnourished. </vt:lpstr>
      <vt:lpstr>Then you are compensated for drought/lack of vegetation experienced this season.</vt:lpstr>
      <vt:lpstr>You've reached your final destination. You aren't able buy new livestock because you lost a lot of livestock along the way because of the drought. end You make up for the lost livestock because you purchased IBLI. You are no worse off now than you were at the start of your journey.</vt:lpstr>
      <vt:lpstr>Your livestock continue to thrive due to their ability to graze on farmers land along your route</vt:lpstr>
      <vt:lpstr>Do you have Index Based Livestock Insurance? </vt:lpstr>
      <vt:lpstr>You've reached your final destination. You weren't compensated for the drought experienced this season. You only experienced minimal deaths of livestock because they were able to graze more frequently due to your agreements with stakeholders along the way. You are no worse off than you were when you started. </vt:lpstr>
      <vt:lpstr>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vt:lpstr>
      <vt:lpstr>Has this resulted in death of livestock?</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and this didn't increase the number of deaths experience; in addition it did cause tension to be created between you and the landowners. Your financial well-being is worse than when you started your journey. </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 didn't allow your animals to graze on farm land but no deaths occurred because of this decision and no tensions were added between you and the farmers. Your financial well-being is the same as when you started your journey.</vt:lpstr>
      <vt:lpstr>Do you have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don't graze on farm land causing no tension to be created between you and the landowners; however, this meant that your livestock weren't able to get enough resources so many of them did not survive the journey. Your financial well-being is worse than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 however, if you had created an agreement with landowners to graze on their land then you would have ended your journey better off. </vt:lpstr>
      <vt:lpstr>Has this caused tension with this landowner? </vt:lpstr>
      <vt:lpstr>Have you bought Index Based Livestock Insurance?</vt:lpstr>
      <vt:lpstr>A drought has occurred and there is little vegetation for your livestock to graze on. You didn't purchased IBLI so you aren't compensated for drought/any potential livestock deaths. </vt:lpstr>
      <vt:lpstr>You've reached your final destination. The drought caused several of your livestock to die. You didn't purchase IBLI so you aren't compensated based on the level of drought experienced. You graze on farm land without any increased tension so you were able to survive the drought. Your financial well-being is the same as when you started your journey.</vt:lpstr>
      <vt:lpstr>A drought has occurred and there is little vegetation for your livestock to graze on. You purchased IBLI so you are compensated for drought/any potential livestock deaths. </vt:lpstr>
      <vt:lpstr>You've reached your final destination. The drought caused several of your livestock to die. You bought IBLI so you are compensated based on the level of drought experienced. Your financial well-being is the same as when you started your journey.</vt:lpstr>
      <vt:lpstr>Due to the increased amount of tension between pastoralists and landowners cement markers have been built. These markers indicate the path that pastoralists can take. You are not allowed to let your livestock graze anywhere other than these paths.  </vt:lpstr>
      <vt:lpstr>A drought has occurred and there is little vegetation along the cement markers. You cannot deter from the paths and since you didn't purchase IBLI you aren't compensated for any livestock deaths caused by drought.</vt:lpstr>
      <vt:lpstr>You've reached your final destination. The drought and the inability to leave the designated path caused several of your livestock to die. You didn't purchase  IBLI so you aren't compensated based on the level of drought experienced; in addition, the cement markers increased the number of deaths making you at even greater of a financial loss. </vt:lpstr>
      <vt:lpstr>A drought has occurred and there is little vegetation along the cement markers. You cannot deter from the paths but since you have IBLI you are compensated for drought/any potential livestock deaths. </vt:lpstr>
      <vt:lpstr>You've reached your final destination. The drought and the inability to leave the designated path caused several of your livestock to die. You bought IBLI so you are compensated based on the level of drought experienced; however, the cement markers increased the number of deaths making the IBLI compensation insufficient. </vt:lpstr>
      <vt:lpstr> A drought has occurred and there is little vegetation along the cement markers. You cannot deter from the paths but since you have IBLI you are compensated for drought/any potential livestock deaths. </vt:lpstr>
      <vt:lpstr>PowerPoint Presentation</vt:lpstr>
      <vt:lpstr>Do you have official agreements with ranchers, farmers, or other actors that allow you to graze on their land?</vt:lpstr>
      <vt:lpstr>Is there a written or verbal agreement with the other actors along your route that allows you to graze on their land?</vt:lpstr>
      <vt:lpstr>Would you make an agreement with a grazing committee if they were available? </vt:lpstr>
      <vt:lpstr>You didn’t make a land administration agreement with a rancher. You cannot allow your livestock to graze on the rancher’s land. This season is particularly dry and you are hoping your livestock will be able to survive the journey</vt:lpstr>
      <vt:lpstr>Do you have Index Based Livestock Insurance?</vt:lpstr>
      <vt:lpstr>Then you are not compensated for the drought/lack of vegetation experienced this season. </vt:lpstr>
      <vt:lpstr>You’ve reached your final destination. You weren't able to buy new livestock because you weren't compensated for the drought  experienced this season. You also didn’t benefit from an access agreement. Most of your livestock didn’t survive the journey. </vt:lpstr>
      <vt:lpstr>Then you are compensated for drought/lack of vegetation experienced this season.</vt:lpstr>
      <vt:lpstr>You've reached your final destination. You aren't able buy new livestock because you lost a lot of livestock along the way because of the drought. You make up for the lost livestock because you purchased IBLI. The livestock that did survive the journey are malnourished because they weren’t able to graze on ranchers land. </vt:lpstr>
      <vt:lpstr>You didn’t make land administration agreement with a rancher. You cannot allow your livestock to graze on the rancher’s private property</vt:lpstr>
      <vt:lpstr>This season is particularly dry you aren’t able to benefit from the grazing agreement; however, it's time to move towards your seasonal defendant location (high lands/low lands)</vt:lpstr>
      <vt:lpstr>You lose a significant amount of your livestock due to the drought and lack of other grazing agreements along the way. </vt:lpstr>
      <vt:lpstr>Do you have Index Based Livestock Insurance?</vt:lpstr>
      <vt:lpstr>Then you are compensated for drought/lack of vegetation experienced this season.</vt:lpstr>
      <vt:lpstr>You've reached your final destination. You aren't able buy new livestock because you lost a lot of livestock along the way because of the drought. end You make up for the lost livestock because you purchased IBLI. You are no worse off now than you were at the start of your journey.</vt:lpstr>
      <vt:lpstr>Then you are not compensated for the drought/lack of vegetation experienced this season. </vt:lpstr>
      <vt:lpstr>You’ve reached your final destination. You weren't able to buy new livestock because you weren't compensated for the drought  experienced this season. You also didn’t benefit from an access agreement and now your status as a pastoralist has decreased. </vt:lpstr>
      <vt:lpstr>You have made a land administration agreement with a rancher. You can allow your livestock to graze during the daytime and not during the rainy season. You also have to pay a grazing fee (per head of livestock) to the rancher to prevent free-riding.</vt:lpstr>
      <vt:lpstr>This season is particularly dry you are able to benefit from the grazing agreement; however, it's time to move towards your seasonal defendant location (high lands/low lands)</vt:lpstr>
      <vt:lpstr>Have you made agreements with other stakeholders along your route?</vt:lpstr>
      <vt:lpstr>Your livestock continue to thrive due to their ability to graze on farmers land along your route</vt:lpstr>
      <vt:lpstr>You've reached your final destination. Your livestock were able to survive the drought because they were able to continually graze along the way; however, you weren’t compensated for the drought felt this season. Your status as a pastoralist decreases slightly because you lost a few livestock along the way.</vt:lpstr>
      <vt:lpstr>You've reached your final destination. Your livestock were able to survive the drought because they were able to continually graze along the way. In addition, you were compensated for the drought experienced this season. You are now  able to buy more livestock/support your family. Your status as a pastoralist increases because of the amount of livestock you own</vt:lpstr>
      <vt:lpstr>You lose a significant amount of your livestock due to the drought and lack of other grazing agreements along the way. </vt:lpstr>
      <vt:lpstr>Do you have Index Based Livestock Insurance?</vt:lpstr>
      <vt:lpstr>Then you are compensated for drought/lack of vegetation experienced this season.</vt:lpstr>
      <vt:lpstr>You've reached your final destination. You aren't able buy new livestock because you lost a lot of livestock along the way because of the drought. end You make up for the lost livestock because you purchased IBLI. You are no worse off now than you were at the start of your journey.</vt:lpstr>
      <vt:lpstr>Then you are not compensated for the drought/lack of vegetation experienced this season. </vt:lpstr>
      <vt:lpstr>You’ve reached your final destination. You weren't able to buy new livestock because you weren't compensated for the drought  experienced this season; however, you benefitted from the access agreement. Your status as a pastoralist has only slightly decreased. </vt:lpstr>
      <vt:lpstr>Have you tried to register land ownership?</vt:lpstr>
      <vt:lpstr>Were you able to get property rights?</vt:lpstr>
      <vt:lpstr>Have you purchased Index Based Livestock Insurance?</vt:lpstr>
      <vt:lpstr>This season is particularly dry; however because you didn't purchase IBLI you will not be compensated.</vt:lpstr>
      <vt:lpstr>You've reached your final destination. Due to the fact that you weren't able to purchase property rights nor do you have a land administration agreement your livestock didn't get enough resources; in addition, since you didn't purchased IBLI you weren't compensated for the drought experienced. You are at a worse financial position compared to when you started your journey.</vt:lpstr>
      <vt:lpstr>This season is particularly dry; however, you will be compensated because you purchased IBLI.</vt:lpstr>
      <vt:lpstr>You've reached your final destination. Due to the fact that you weren't able to purchase property rights nor do you have a land administration agreement your livestock didn't get enough resources; however, since you purchased IBLI you were compensated for the drought experienced. You are roughly at the same financial level as you were when you started the journey.</vt:lpstr>
      <vt:lpstr>You are now able to have a say in land use in this area; however, this only helps for part of your migration route. </vt:lpstr>
      <vt:lpstr>Your help in purchasing of the land and preventing it from becoming farmland has benefited all pastoralists that migrate through this route. More livestock are able to survive extreme weather conditions thanks to you. </vt:lpstr>
      <vt:lpstr>This season is particularly dry. Your land rights has only helped you partially. </vt:lpstr>
      <vt:lpstr>Have your purchased Index Based Livestock Insurance?</vt:lpstr>
      <vt:lpstr>You weren't compensated for the drought experienced this season. Your land rights helped decrease the impact felt from the drought. You could have used the money from IBLI because you need to make up for the money spent on buying that land. You know this will pay off in the future; however, it may take longer for you to see the benefits. </vt:lpstr>
      <vt:lpstr>At the end of the season you are compensated for the drought experienced this year. Due to your land rights and insurance compensation a significant amount of your livestock were able to survive. You financially poor because you spent your money on buying the land; however, in the long-run this will pay off. The money received from IBLI helps pay off the land you bought.</vt:lpstr>
      <vt:lpstr>Have you purchased Index Based Livestock Insurance? </vt:lpstr>
      <vt:lpstr>This season is particularly dry; however, you will be compensated because you purchased IBLI.</vt:lpstr>
      <vt:lpstr>You've reached your final destination. Due to the fact that you didn't register land ownership nor do you have a land administration agreement your livestock didn't get enough resources; however, since you purchased IBLI you were compensated for the drought experienced. You are roughly at the same financial level as you were when you started the journey.</vt:lpstr>
      <vt:lpstr>This season is particularly dry; however because you didn't purchase IBLI you will not be compensated.</vt:lpstr>
      <vt:lpstr>You've reached your final destination. Due to the fact that you didn't register land ownership nor do you have a land administration agreement your livestock didn't get enough resources. You also didn't purchase IBLI so you weren't compensated for the drought experienced. You are less financially stable then when you started your migration.</vt:lpstr>
      <vt:lpstr>Have your agreements been made through the help of grazing associations/committees?</vt:lpstr>
      <vt:lpstr>landowners have switched. The new landowner does not wish to allow you to graze on their land; however, since you made an agreement through a land administration the farmer cannot stop you from grazing during this season. </vt:lpstr>
      <vt:lpstr>Do you have Index Based Livestock Insurance?</vt:lpstr>
      <vt:lpstr>A severe drought has occurred. You didn't purchased IBLI so you aren't compensated for the severity. </vt:lpstr>
      <vt:lpstr>You've reached your final destination. Due to the drought you lost a lot of your livestock along the way and because  you didn't purchase IBLI you weren't  compensated for the severe drought experienced; however, because you made an agreement with a land administration when the land ownership changed you were still had grazing rights. Due to the lack compensation but the continuation of grazing rights you are roughly in the same financial well-being as compared to when you started your migration.</vt:lpstr>
      <vt:lpstr>A severe drought has occurred. You purchased IBLI so you are compensated for the severity. </vt:lpstr>
      <vt:lpstr>You've reached your final destination. Due to the drought you lost a lot of your livestock along the way; however, you were compensated because you purchased IBLI. In addition because  you made an agreement with a land administration when the land ownership changed you were able to continue to graze on their land.  Due to the compensation and the ability to continue grazing you are in a financially more stable place.</vt:lpstr>
      <vt:lpstr>landowners have switched. The new landowner does not wish to allow you to graze on their land.</vt:lpstr>
      <vt:lpstr>Do you have Index Based Livestock Insurance?</vt:lpstr>
      <vt:lpstr>A severe drought has occurred. You purchased IBLI so you are compensated for the severity. </vt:lpstr>
      <vt:lpstr>You've reached your final destination. Due to the drought you lost a lot of your livestock along the way; however, you were compensated because you purchased IBLI. If you had made an agreement with a land administration then when the land ownership changed you would have still had grazing rights. Due to the compensation you are in a financially stable place; however, you would have been better off if landowners hadn't changed. </vt:lpstr>
      <vt:lpstr>A severe drought has occurred. You didn't purchased IBLI so you aren't compensated for the severity.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You Think You Can Pastoral?</dc:title>
  <dc:creator>RebeccaRobbins</dc:creator>
  <cp:lastModifiedBy>RebeccaRobbins</cp:lastModifiedBy>
  <cp:revision>1</cp:revision>
  <dcterms:modified xsi:type="dcterms:W3CDTF">2016-04-29T23:48:39Z</dcterms:modified>
</cp:coreProperties>
</file>